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4"/>
  </p:notesMasterIdLst>
  <p:handoutMasterIdLst>
    <p:handoutMasterId r:id="rId35"/>
  </p:handoutMasterIdLst>
  <p:sldIdLst>
    <p:sldId id="1044" r:id="rId5"/>
    <p:sldId id="256" r:id="rId6"/>
    <p:sldId id="313" r:id="rId7"/>
    <p:sldId id="321" r:id="rId8"/>
    <p:sldId id="325" r:id="rId9"/>
    <p:sldId id="889" r:id="rId10"/>
    <p:sldId id="322" r:id="rId11"/>
    <p:sldId id="326" r:id="rId12"/>
    <p:sldId id="328" r:id="rId13"/>
    <p:sldId id="345" r:id="rId14"/>
    <p:sldId id="346" r:id="rId15"/>
    <p:sldId id="347" r:id="rId16"/>
    <p:sldId id="890" r:id="rId17"/>
    <p:sldId id="892" r:id="rId18"/>
    <p:sldId id="893" r:id="rId19"/>
    <p:sldId id="897" r:id="rId20"/>
    <p:sldId id="898" r:id="rId21"/>
    <p:sldId id="900" r:id="rId22"/>
    <p:sldId id="896" r:id="rId23"/>
    <p:sldId id="895" r:id="rId24"/>
    <p:sldId id="903" r:id="rId25"/>
    <p:sldId id="314" r:id="rId26"/>
    <p:sldId id="902" r:id="rId27"/>
    <p:sldId id="901" r:id="rId28"/>
    <p:sldId id="885" r:id="rId29"/>
    <p:sldId id="904" r:id="rId30"/>
    <p:sldId id="905" r:id="rId31"/>
    <p:sldId id="315" r:id="rId32"/>
    <p:sldId id="31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50F855F4-6B3D-734F-8ED9-E6A7F47D5A6B}">
          <p14:sldIdLst>
            <p14:sldId id="1044"/>
            <p14:sldId id="256"/>
          </p14:sldIdLst>
        </p14:section>
        <p14:section name="Content" id="{27C77642-E8FC-D04B-A600-8D79524F4638}">
          <p14:sldIdLst>
            <p14:sldId id="313"/>
            <p14:sldId id="321"/>
            <p14:sldId id="325"/>
            <p14:sldId id="889"/>
            <p14:sldId id="322"/>
            <p14:sldId id="326"/>
            <p14:sldId id="328"/>
            <p14:sldId id="345"/>
            <p14:sldId id="346"/>
            <p14:sldId id="347"/>
            <p14:sldId id="890"/>
            <p14:sldId id="892"/>
            <p14:sldId id="893"/>
            <p14:sldId id="897"/>
            <p14:sldId id="898"/>
            <p14:sldId id="900"/>
            <p14:sldId id="896"/>
            <p14:sldId id="895"/>
            <p14:sldId id="903"/>
            <p14:sldId id="314"/>
            <p14:sldId id="902"/>
            <p14:sldId id="901"/>
            <p14:sldId id="885"/>
            <p14:sldId id="904"/>
            <p14:sldId id="905"/>
            <p14:sldId id="315"/>
          </p14:sldIdLst>
        </p14:section>
        <p14:section name="Contacts" id="{A36A632A-72D9-C44B-BFEE-AABA4BC46D46}">
          <p14:sldIdLst>
            <p14:sldId id="31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chmidtke Knut" initials="SK" lastIdx="23" clrIdx="0">
    <p:extLst>
      <p:ext uri="{19B8F6BF-5375-455C-9EA6-DF929625EA0E}">
        <p15:presenceInfo xmlns:p15="http://schemas.microsoft.com/office/powerpoint/2012/main" userId="S-1-5-21-1635401191-1135830115-316617838-73315" providerId="AD"/>
      </p:ext>
    </p:extLst>
  </p:cmAuthor>
  <p:cmAuthor id="2" name="Keller Chigusa" initials="KC" lastIdx="30" clrIdx="1">
    <p:extLst>
      <p:ext uri="{19B8F6BF-5375-455C-9EA6-DF929625EA0E}">
        <p15:presenceInfo xmlns:p15="http://schemas.microsoft.com/office/powerpoint/2012/main" userId="S-1-5-21-1635401191-1135830115-316617838-73561" providerId="AD"/>
      </p:ext>
    </p:extLst>
  </p:cmAuthor>
  <p:cmAuthor id="3" name="Kalchofner Seraina" initials="KS" lastIdx="17" clrIdx="2">
    <p:extLst>
      <p:ext uri="{19B8F6BF-5375-455C-9EA6-DF929625EA0E}">
        <p15:presenceInfo xmlns:p15="http://schemas.microsoft.com/office/powerpoint/2012/main" userId="S-1-5-21-1635401191-1135830115-316617838-7356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BFD4"/>
    <a:srgbClr val="D0DFE8"/>
    <a:srgbClr val="CE8628"/>
    <a:srgbClr val="DA7F59"/>
    <a:srgbClr val="B280A9"/>
    <a:srgbClr val="5FAA93"/>
    <a:srgbClr val="5EA9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E6CC48-9984-47E4-A8A3-9EB1A8A85A52}" v="1" dt="2025-03-07T14:39:27.4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96" autoAdjust="0"/>
    <p:restoredTop sz="87953" autoAdjust="0"/>
  </p:normalViewPr>
  <p:slideViewPr>
    <p:cSldViewPr snapToGrid="0" snapToObjects="1">
      <p:cViewPr varScale="1">
        <p:scale>
          <a:sx n="102" d="100"/>
          <a:sy n="102" d="100"/>
        </p:scale>
        <p:origin x="144" y="3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70" d="100"/>
        <a:sy n="170" d="100"/>
      </p:scale>
      <p:origin x="0" y="0"/>
    </p:cViewPr>
  </p:notesTextViewPr>
  <p:notesViewPr>
    <p:cSldViewPr snapToGrid="0" snapToObjects="1">
      <p:cViewPr varScale="1">
        <p:scale>
          <a:sx n="51" d="100"/>
          <a:sy n="51" d="100"/>
        </p:scale>
        <p:origin x="2692" y="5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1AE409-AED1-4008-9F21-2BBCEB8E270E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46431F3D-B847-419F-B9E9-1092C7DF65D1}">
      <dgm:prSet phldrT="[Text]"/>
      <dgm:spPr/>
      <dgm:t>
        <a:bodyPr/>
        <a:lstStyle/>
        <a:p>
          <a:r>
            <a:rPr lang="en-GB" dirty="0"/>
            <a:t>Herd models </a:t>
          </a:r>
        </a:p>
      </dgm:t>
    </dgm:pt>
    <dgm:pt modelId="{5A074744-E779-4AB9-97AF-59C4E59CDB7E}" type="parTrans" cxnId="{2E9423BE-742C-4BCA-AE01-2E2527B28A77}">
      <dgm:prSet/>
      <dgm:spPr/>
      <dgm:t>
        <a:bodyPr/>
        <a:lstStyle/>
        <a:p>
          <a:endParaRPr lang="en-GB"/>
        </a:p>
      </dgm:t>
    </dgm:pt>
    <dgm:pt modelId="{CC66F93B-9390-4B5A-A8EA-720AE4A5CD64}" type="sibTrans" cxnId="{2E9423BE-742C-4BCA-AE01-2E2527B28A77}">
      <dgm:prSet/>
      <dgm:spPr/>
      <dgm:t>
        <a:bodyPr/>
        <a:lstStyle/>
        <a:p>
          <a:endParaRPr lang="en-GB"/>
        </a:p>
      </dgm:t>
    </dgm:pt>
    <dgm:pt modelId="{9F2FF279-1A2D-479E-9BD5-65CD191B6337}">
      <dgm:prSet phldrT="[Text]"/>
      <dgm:spPr/>
      <dgm:t>
        <a:bodyPr/>
        <a:lstStyle/>
        <a:p>
          <a:r>
            <a:rPr lang="en-GB" dirty="0"/>
            <a:t>Production parameters</a:t>
          </a:r>
        </a:p>
      </dgm:t>
    </dgm:pt>
    <dgm:pt modelId="{2906027E-5A03-4ED9-A1F6-C9FDDFF37A60}" type="parTrans" cxnId="{DD11601B-23EB-4812-88C8-3E4984571101}">
      <dgm:prSet/>
      <dgm:spPr/>
      <dgm:t>
        <a:bodyPr/>
        <a:lstStyle/>
        <a:p>
          <a:endParaRPr lang="en-GB"/>
        </a:p>
      </dgm:t>
    </dgm:pt>
    <dgm:pt modelId="{0CDFC62B-DD3B-46CA-8D24-E722495FD427}" type="sibTrans" cxnId="{DD11601B-23EB-4812-88C8-3E4984571101}">
      <dgm:prSet/>
      <dgm:spPr/>
      <dgm:t>
        <a:bodyPr/>
        <a:lstStyle/>
        <a:p>
          <a:endParaRPr lang="en-GB"/>
        </a:p>
      </dgm:t>
    </dgm:pt>
    <dgm:pt modelId="{D0BFDA24-7719-4EE2-AF16-DEEACDD97537}">
      <dgm:prSet phldrT="[Text]"/>
      <dgm:spPr/>
      <dgm:t>
        <a:bodyPr/>
        <a:lstStyle/>
        <a:p>
          <a:r>
            <a:rPr lang="en-GB" dirty="0"/>
            <a:t>Feed ratio</a:t>
          </a:r>
        </a:p>
      </dgm:t>
    </dgm:pt>
    <dgm:pt modelId="{F6EF7AA2-DD4C-4F7D-8F2C-74AA8DD4B85B}" type="parTrans" cxnId="{B0DD4C24-462D-42A9-B9C8-2892AA95F04C}">
      <dgm:prSet/>
      <dgm:spPr/>
      <dgm:t>
        <a:bodyPr/>
        <a:lstStyle/>
        <a:p>
          <a:endParaRPr lang="en-GB"/>
        </a:p>
      </dgm:t>
    </dgm:pt>
    <dgm:pt modelId="{C6670190-C4D3-4A52-B95C-9360E7F32084}" type="sibTrans" cxnId="{B0DD4C24-462D-42A9-B9C8-2892AA95F04C}">
      <dgm:prSet/>
      <dgm:spPr/>
      <dgm:t>
        <a:bodyPr/>
        <a:lstStyle/>
        <a:p>
          <a:endParaRPr lang="en-GB"/>
        </a:p>
      </dgm:t>
    </dgm:pt>
    <dgm:pt modelId="{9BF6C08C-8998-4440-B8AD-5A80B6722A98}" type="pres">
      <dgm:prSet presAssocID="{191AE409-AED1-4008-9F21-2BBCEB8E270E}" presName="compositeShape" presStyleCnt="0">
        <dgm:presLayoutVars>
          <dgm:chMax val="7"/>
          <dgm:dir/>
          <dgm:resizeHandles val="exact"/>
        </dgm:presLayoutVars>
      </dgm:prSet>
      <dgm:spPr/>
    </dgm:pt>
    <dgm:pt modelId="{A5C7A831-1195-47C6-96FC-24CEEC8C1B2C}" type="pres">
      <dgm:prSet presAssocID="{46431F3D-B847-419F-B9E9-1092C7DF65D1}" presName="circ1" presStyleLbl="vennNode1" presStyleIdx="0" presStyleCnt="3"/>
      <dgm:spPr/>
    </dgm:pt>
    <dgm:pt modelId="{794F09B3-DE66-40BC-950B-CCAA1D35C48A}" type="pres">
      <dgm:prSet presAssocID="{46431F3D-B847-419F-B9E9-1092C7DF65D1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93FD68B4-19EA-441F-9ACE-B7BAA1BBC919}" type="pres">
      <dgm:prSet presAssocID="{9F2FF279-1A2D-479E-9BD5-65CD191B6337}" presName="circ2" presStyleLbl="vennNode1" presStyleIdx="1" presStyleCnt="3"/>
      <dgm:spPr/>
    </dgm:pt>
    <dgm:pt modelId="{D50F78B2-CC29-4BA6-BCB3-F859007E9A87}" type="pres">
      <dgm:prSet presAssocID="{9F2FF279-1A2D-479E-9BD5-65CD191B6337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45AC0F0F-83A4-4A26-86F6-959862F96186}" type="pres">
      <dgm:prSet presAssocID="{D0BFDA24-7719-4EE2-AF16-DEEACDD97537}" presName="circ3" presStyleLbl="vennNode1" presStyleIdx="2" presStyleCnt="3"/>
      <dgm:spPr/>
    </dgm:pt>
    <dgm:pt modelId="{8D7764F6-7D37-4BB0-9B9A-03DAEA4BC978}" type="pres">
      <dgm:prSet presAssocID="{D0BFDA24-7719-4EE2-AF16-DEEACDD97537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737F8F05-B143-4A81-A6D3-95C3E2328846}" type="presOf" srcId="{46431F3D-B847-419F-B9E9-1092C7DF65D1}" destId="{A5C7A831-1195-47C6-96FC-24CEEC8C1B2C}" srcOrd="0" destOrd="0" presId="urn:microsoft.com/office/officeart/2005/8/layout/venn1"/>
    <dgm:cxn modelId="{DD11601B-23EB-4812-88C8-3E4984571101}" srcId="{191AE409-AED1-4008-9F21-2BBCEB8E270E}" destId="{9F2FF279-1A2D-479E-9BD5-65CD191B6337}" srcOrd="1" destOrd="0" parTransId="{2906027E-5A03-4ED9-A1F6-C9FDDFF37A60}" sibTransId="{0CDFC62B-DD3B-46CA-8D24-E722495FD427}"/>
    <dgm:cxn modelId="{B0DD4C24-462D-42A9-B9C8-2892AA95F04C}" srcId="{191AE409-AED1-4008-9F21-2BBCEB8E270E}" destId="{D0BFDA24-7719-4EE2-AF16-DEEACDD97537}" srcOrd="2" destOrd="0" parTransId="{F6EF7AA2-DD4C-4F7D-8F2C-74AA8DD4B85B}" sibTransId="{C6670190-C4D3-4A52-B95C-9360E7F32084}"/>
    <dgm:cxn modelId="{734EB655-D30A-4A6A-851F-1F151604FB39}" type="presOf" srcId="{9F2FF279-1A2D-479E-9BD5-65CD191B6337}" destId="{93FD68B4-19EA-441F-9ACE-B7BAA1BBC919}" srcOrd="0" destOrd="0" presId="urn:microsoft.com/office/officeart/2005/8/layout/venn1"/>
    <dgm:cxn modelId="{33D0BB56-9B2F-4F84-B763-81293D7E17CC}" type="presOf" srcId="{D0BFDA24-7719-4EE2-AF16-DEEACDD97537}" destId="{45AC0F0F-83A4-4A26-86F6-959862F96186}" srcOrd="0" destOrd="0" presId="urn:microsoft.com/office/officeart/2005/8/layout/venn1"/>
    <dgm:cxn modelId="{E47455BD-C3DD-4909-B2CD-B3AC0F20B98F}" type="presOf" srcId="{D0BFDA24-7719-4EE2-AF16-DEEACDD97537}" destId="{8D7764F6-7D37-4BB0-9B9A-03DAEA4BC978}" srcOrd="1" destOrd="0" presId="urn:microsoft.com/office/officeart/2005/8/layout/venn1"/>
    <dgm:cxn modelId="{2E9423BE-742C-4BCA-AE01-2E2527B28A77}" srcId="{191AE409-AED1-4008-9F21-2BBCEB8E270E}" destId="{46431F3D-B847-419F-B9E9-1092C7DF65D1}" srcOrd="0" destOrd="0" parTransId="{5A074744-E779-4AB9-97AF-59C4E59CDB7E}" sibTransId="{CC66F93B-9390-4B5A-A8EA-720AE4A5CD64}"/>
    <dgm:cxn modelId="{9D86FCC3-F6D2-4133-9E7E-9DB26DC58BDA}" type="presOf" srcId="{191AE409-AED1-4008-9F21-2BBCEB8E270E}" destId="{9BF6C08C-8998-4440-B8AD-5A80B6722A98}" srcOrd="0" destOrd="0" presId="urn:microsoft.com/office/officeart/2005/8/layout/venn1"/>
    <dgm:cxn modelId="{6C6B98F1-A2CA-4F30-AC56-545C73F90284}" type="presOf" srcId="{46431F3D-B847-419F-B9E9-1092C7DF65D1}" destId="{794F09B3-DE66-40BC-950B-CCAA1D35C48A}" srcOrd="1" destOrd="0" presId="urn:microsoft.com/office/officeart/2005/8/layout/venn1"/>
    <dgm:cxn modelId="{2737ADF1-ADF0-44F3-98BD-2B9C6D69D047}" type="presOf" srcId="{9F2FF279-1A2D-479E-9BD5-65CD191B6337}" destId="{D50F78B2-CC29-4BA6-BCB3-F859007E9A87}" srcOrd="1" destOrd="0" presId="urn:microsoft.com/office/officeart/2005/8/layout/venn1"/>
    <dgm:cxn modelId="{F5DE52E5-162E-43C6-8163-65D17AF0B184}" type="presParOf" srcId="{9BF6C08C-8998-4440-B8AD-5A80B6722A98}" destId="{A5C7A831-1195-47C6-96FC-24CEEC8C1B2C}" srcOrd="0" destOrd="0" presId="urn:microsoft.com/office/officeart/2005/8/layout/venn1"/>
    <dgm:cxn modelId="{0276418E-B6D2-4CFB-9522-F16EDA2198A2}" type="presParOf" srcId="{9BF6C08C-8998-4440-B8AD-5A80B6722A98}" destId="{794F09B3-DE66-40BC-950B-CCAA1D35C48A}" srcOrd="1" destOrd="0" presId="urn:microsoft.com/office/officeart/2005/8/layout/venn1"/>
    <dgm:cxn modelId="{69050F71-BAC2-4F71-9FC8-7BC8898A68F1}" type="presParOf" srcId="{9BF6C08C-8998-4440-B8AD-5A80B6722A98}" destId="{93FD68B4-19EA-441F-9ACE-B7BAA1BBC919}" srcOrd="2" destOrd="0" presId="urn:microsoft.com/office/officeart/2005/8/layout/venn1"/>
    <dgm:cxn modelId="{C2C7B316-406C-491E-92F7-0D14B6CC9D36}" type="presParOf" srcId="{9BF6C08C-8998-4440-B8AD-5A80B6722A98}" destId="{D50F78B2-CC29-4BA6-BCB3-F859007E9A87}" srcOrd="3" destOrd="0" presId="urn:microsoft.com/office/officeart/2005/8/layout/venn1"/>
    <dgm:cxn modelId="{B8D7353E-D77E-45A7-BCBC-D63367EDAF50}" type="presParOf" srcId="{9BF6C08C-8998-4440-B8AD-5A80B6722A98}" destId="{45AC0F0F-83A4-4A26-86F6-959862F96186}" srcOrd="4" destOrd="0" presId="urn:microsoft.com/office/officeart/2005/8/layout/venn1"/>
    <dgm:cxn modelId="{7D2A3082-11FF-4933-BD55-5ACEF518DCEB}" type="presParOf" srcId="{9BF6C08C-8998-4440-B8AD-5A80B6722A98}" destId="{8D7764F6-7D37-4BB0-9B9A-03DAEA4BC978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91AE409-AED1-4008-9F21-2BBCEB8E270E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46431F3D-B847-419F-B9E9-1092C7DF65D1}">
      <dgm:prSet phldrT="[Text]"/>
      <dgm:spPr/>
      <dgm:t>
        <a:bodyPr/>
        <a:lstStyle/>
        <a:p>
          <a:r>
            <a:rPr lang="en-GB" dirty="0"/>
            <a:t>Herd models </a:t>
          </a:r>
        </a:p>
      </dgm:t>
    </dgm:pt>
    <dgm:pt modelId="{5A074744-E779-4AB9-97AF-59C4E59CDB7E}" type="parTrans" cxnId="{2E9423BE-742C-4BCA-AE01-2E2527B28A77}">
      <dgm:prSet/>
      <dgm:spPr/>
      <dgm:t>
        <a:bodyPr/>
        <a:lstStyle/>
        <a:p>
          <a:endParaRPr lang="en-GB"/>
        </a:p>
      </dgm:t>
    </dgm:pt>
    <dgm:pt modelId="{CC66F93B-9390-4B5A-A8EA-720AE4A5CD64}" type="sibTrans" cxnId="{2E9423BE-742C-4BCA-AE01-2E2527B28A77}">
      <dgm:prSet/>
      <dgm:spPr/>
      <dgm:t>
        <a:bodyPr/>
        <a:lstStyle/>
        <a:p>
          <a:endParaRPr lang="en-GB"/>
        </a:p>
      </dgm:t>
    </dgm:pt>
    <dgm:pt modelId="{9F2FF279-1A2D-479E-9BD5-65CD191B6337}">
      <dgm:prSet phldrT="[Text]"/>
      <dgm:spPr/>
      <dgm:t>
        <a:bodyPr/>
        <a:lstStyle/>
        <a:p>
          <a:r>
            <a:rPr lang="en-GB" dirty="0"/>
            <a:t>Production parameters</a:t>
          </a:r>
        </a:p>
      </dgm:t>
    </dgm:pt>
    <dgm:pt modelId="{2906027E-5A03-4ED9-A1F6-C9FDDFF37A60}" type="parTrans" cxnId="{DD11601B-23EB-4812-88C8-3E4984571101}">
      <dgm:prSet/>
      <dgm:spPr/>
      <dgm:t>
        <a:bodyPr/>
        <a:lstStyle/>
        <a:p>
          <a:endParaRPr lang="en-GB"/>
        </a:p>
      </dgm:t>
    </dgm:pt>
    <dgm:pt modelId="{0CDFC62B-DD3B-46CA-8D24-E722495FD427}" type="sibTrans" cxnId="{DD11601B-23EB-4812-88C8-3E4984571101}">
      <dgm:prSet/>
      <dgm:spPr/>
      <dgm:t>
        <a:bodyPr/>
        <a:lstStyle/>
        <a:p>
          <a:endParaRPr lang="en-GB"/>
        </a:p>
      </dgm:t>
    </dgm:pt>
    <dgm:pt modelId="{D0BFDA24-7719-4EE2-AF16-DEEACDD97537}">
      <dgm:prSet phldrT="[Text]"/>
      <dgm:spPr/>
      <dgm:t>
        <a:bodyPr/>
        <a:lstStyle/>
        <a:p>
          <a:r>
            <a:rPr lang="en-GB" dirty="0"/>
            <a:t>Feed ratio</a:t>
          </a:r>
        </a:p>
      </dgm:t>
    </dgm:pt>
    <dgm:pt modelId="{F6EF7AA2-DD4C-4F7D-8F2C-74AA8DD4B85B}" type="parTrans" cxnId="{B0DD4C24-462D-42A9-B9C8-2892AA95F04C}">
      <dgm:prSet/>
      <dgm:spPr/>
      <dgm:t>
        <a:bodyPr/>
        <a:lstStyle/>
        <a:p>
          <a:endParaRPr lang="en-GB"/>
        </a:p>
      </dgm:t>
    </dgm:pt>
    <dgm:pt modelId="{C6670190-C4D3-4A52-B95C-9360E7F32084}" type="sibTrans" cxnId="{B0DD4C24-462D-42A9-B9C8-2892AA95F04C}">
      <dgm:prSet/>
      <dgm:spPr/>
      <dgm:t>
        <a:bodyPr/>
        <a:lstStyle/>
        <a:p>
          <a:endParaRPr lang="en-GB"/>
        </a:p>
      </dgm:t>
    </dgm:pt>
    <dgm:pt modelId="{9BF6C08C-8998-4440-B8AD-5A80B6722A98}" type="pres">
      <dgm:prSet presAssocID="{191AE409-AED1-4008-9F21-2BBCEB8E270E}" presName="compositeShape" presStyleCnt="0">
        <dgm:presLayoutVars>
          <dgm:chMax val="7"/>
          <dgm:dir/>
          <dgm:resizeHandles val="exact"/>
        </dgm:presLayoutVars>
      </dgm:prSet>
      <dgm:spPr/>
    </dgm:pt>
    <dgm:pt modelId="{A5C7A831-1195-47C6-96FC-24CEEC8C1B2C}" type="pres">
      <dgm:prSet presAssocID="{46431F3D-B847-419F-B9E9-1092C7DF65D1}" presName="circ1" presStyleLbl="vennNode1" presStyleIdx="0" presStyleCnt="3"/>
      <dgm:spPr/>
    </dgm:pt>
    <dgm:pt modelId="{794F09B3-DE66-40BC-950B-CCAA1D35C48A}" type="pres">
      <dgm:prSet presAssocID="{46431F3D-B847-419F-B9E9-1092C7DF65D1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93FD68B4-19EA-441F-9ACE-B7BAA1BBC919}" type="pres">
      <dgm:prSet presAssocID="{9F2FF279-1A2D-479E-9BD5-65CD191B6337}" presName="circ2" presStyleLbl="vennNode1" presStyleIdx="1" presStyleCnt="3"/>
      <dgm:spPr/>
    </dgm:pt>
    <dgm:pt modelId="{D50F78B2-CC29-4BA6-BCB3-F859007E9A87}" type="pres">
      <dgm:prSet presAssocID="{9F2FF279-1A2D-479E-9BD5-65CD191B6337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45AC0F0F-83A4-4A26-86F6-959862F96186}" type="pres">
      <dgm:prSet presAssocID="{D0BFDA24-7719-4EE2-AF16-DEEACDD97537}" presName="circ3" presStyleLbl="vennNode1" presStyleIdx="2" presStyleCnt="3"/>
      <dgm:spPr/>
    </dgm:pt>
    <dgm:pt modelId="{8D7764F6-7D37-4BB0-9B9A-03DAEA4BC978}" type="pres">
      <dgm:prSet presAssocID="{D0BFDA24-7719-4EE2-AF16-DEEACDD97537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737F8F05-B143-4A81-A6D3-95C3E2328846}" type="presOf" srcId="{46431F3D-B847-419F-B9E9-1092C7DF65D1}" destId="{A5C7A831-1195-47C6-96FC-24CEEC8C1B2C}" srcOrd="0" destOrd="0" presId="urn:microsoft.com/office/officeart/2005/8/layout/venn1"/>
    <dgm:cxn modelId="{DD11601B-23EB-4812-88C8-3E4984571101}" srcId="{191AE409-AED1-4008-9F21-2BBCEB8E270E}" destId="{9F2FF279-1A2D-479E-9BD5-65CD191B6337}" srcOrd="1" destOrd="0" parTransId="{2906027E-5A03-4ED9-A1F6-C9FDDFF37A60}" sibTransId="{0CDFC62B-DD3B-46CA-8D24-E722495FD427}"/>
    <dgm:cxn modelId="{B0DD4C24-462D-42A9-B9C8-2892AA95F04C}" srcId="{191AE409-AED1-4008-9F21-2BBCEB8E270E}" destId="{D0BFDA24-7719-4EE2-AF16-DEEACDD97537}" srcOrd="2" destOrd="0" parTransId="{F6EF7AA2-DD4C-4F7D-8F2C-74AA8DD4B85B}" sibTransId="{C6670190-C4D3-4A52-B95C-9360E7F32084}"/>
    <dgm:cxn modelId="{734EB655-D30A-4A6A-851F-1F151604FB39}" type="presOf" srcId="{9F2FF279-1A2D-479E-9BD5-65CD191B6337}" destId="{93FD68B4-19EA-441F-9ACE-B7BAA1BBC919}" srcOrd="0" destOrd="0" presId="urn:microsoft.com/office/officeart/2005/8/layout/venn1"/>
    <dgm:cxn modelId="{33D0BB56-9B2F-4F84-B763-81293D7E17CC}" type="presOf" srcId="{D0BFDA24-7719-4EE2-AF16-DEEACDD97537}" destId="{45AC0F0F-83A4-4A26-86F6-959862F96186}" srcOrd="0" destOrd="0" presId="urn:microsoft.com/office/officeart/2005/8/layout/venn1"/>
    <dgm:cxn modelId="{E47455BD-C3DD-4909-B2CD-B3AC0F20B98F}" type="presOf" srcId="{D0BFDA24-7719-4EE2-AF16-DEEACDD97537}" destId="{8D7764F6-7D37-4BB0-9B9A-03DAEA4BC978}" srcOrd="1" destOrd="0" presId="urn:microsoft.com/office/officeart/2005/8/layout/venn1"/>
    <dgm:cxn modelId="{2E9423BE-742C-4BCA-AE01-2E2527B28A77}" srcId="{191AE409-AED1-4008-9F21-2BBCEB8E270E}" destId="{46431F3D-B847-419F-B9E9-1092C7DF65D1}" srcOrd="0" destOrd="0" parTransId="{5A074744-E779-4AB9-97AF-59C4E59CDB7E}" sibTransId="{CC66F93B-9390-4B5A-A8EA-720AE4A5CD64}"/>
    <dgm:cxn modelId="{9D86FCC3-F6D2-4133-9E7E-9DB26DC58BDA}" type="presOf" srcId="{191AE409-AED1-4008-9F21-2BBCEB8E270E}" destId="{9BF6C08C-8998-4440-B8AD-5A80B6722A98}" srcOrd="0" destOrd="0" presId="urn:microsoft.com/office/officeart/2005/8/layout/venn1"/>
    <dgm:cxn modelId="{6C6B98F1-A2CA-4F30-AC56-545C73F90284}" type="presOf" srcId="{46431F3D-B847-419F-B9E9-1092C7DF65D1}" destId="{794F09B3-DE66-40BC-950B-CCAA1D35C48A}" srcOrd="1" destOrd="0" presId="urn:microsoft.com/office/officeart/2005/8/layout/venn1"/>
    <dgm:cxn modelId="{2737ADF1-ADF0-44F3-98BD-2B9C6D69D047}" type="presOf" srcId="{9F2FF279-1A2D-479E-9BD5-65CD191B6337}" destId="{D50F78B2-CC29-4BA6-BCB3-F859007E9A87}" srcOrd="1" destOrd="0" presId="urn:microsoft.com/office/officeart/2005/8/layout/venn1"/>
    <dgm:cxn modelId="{F5DE52E5-162E-43C6-8163-65D17AF0B184}" type="presParOf" srcId="{9BF6C08C-8998-4440-B8AD-5A80B6722A98}" destId="{A5C7A831-1195-47C6-96FC-24CEEC8C1B2C}" srcOrd="0" destOrd="0" presId="urn:microsoft.com/office/officeart/2005/8/layout/venn1"/>
    <dgm:cxn modelId="{0276418E-B6D2-4CFB-9522-F16EDA2198A2}" type="presParOf" srcId="{9BF6C08C-8998-4440-B8AD-5A80B6722A98}" destId="{794F09B3-DE66-40BC-950B-CCAA1D35C48A}" srcOrd="1" destOrd="0" presId="urn:microsoft.com/office/officeart/2005/8/layout/venn1"/>
    <dgm:cxn modelId="{69050F71-BAC2-4F71-9FC8-7BC8898A68F1}" type="presParOf" srcId="{9BF6C08C-8998-4440-B8AD-5A80B6722A98}" destId="{93FD68B4-19EA-441F-9ACE-B7BAA1BBC919}" srcOrd="2" destOrd="0" presId="urn:microsoft.com/office/officeart/2005/8/layout/venn1"/>
    <dgm:cxn modelId="{C2C7B316-406C-491E-92F7-0D14B6CC9D36}" type="presParOf" srcId="{9BF6C08C-8998-4440-B8AD-5A80B6722A98}" destId="{D50F78B2-CC29-4BA6-BCB3-F859007E9A87}" srcOrd="3" destOrd="0" presId="urn:microsoft.com/office/officeart/2005/8/layout/venn1"/>
    <dgm:cxn modelId="{B8D7353E-D77E-45A7-BCBC-D63367EDAF50}" type="presParOf" srcId="{9BF6C08C-8998-4440-B8AD-5A80B6722A98}" destId="{45AC0F0F-83A4-4A26-86F6-959862F96186}" srcOrd="4" destOrd="0" presId="urn:microsoft.com/office/officeart/2005/8/layout/venn1"/>
    <dgm:cxn modelId="{7D2A3082-11FF-4933-BD55-5ACEF518DCEB}" type="presParOf" srcId="{9BF6C08C-8998-4440-B8AD-5A80B6722A98}" destId="{8D7764F6-7D37-4BB0-9B9A-03DAEA4BC978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91AE409-AED1-4008-9F21-2BBCEB8E270E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46431F3D-B847-419F-B9E9-1092C7DF65D1}">
      <dgm:prSet phldrT="[Text]"/>
      <dgm:spPr/>
      <dgm:t>
        <a:bodyPr/>
        <a:lstStyle/>
        <a:p>
          <a:r>
            <a:rPr lang="en-GB" dirty="0"/>
            <a:t>Herd models </a:t>
          </a:r>
        </a:p>
      </dgm:t>
    </dgm:pt>
    <dgm:pt modelId="{5A074744-E779-4AB9-97AF-59C4E59CDB7E}" type="parTrans" cxnId="{2E9423BE-742C-4BCA-AE01-2E2527B28A77}">
      <dgm:prSet/>
      <dgm:spPr/>
      <dgm:t>
        <a:bodyPr/>
        <a:lstStyle/>
        <a:p>
          <a:endParaRPr lang="en-GB"/>
        </a:p>
      </dgm:t>
    </dgm:pt>
    <dgm:pt modelId="{CC66F93B-9390-4B5A-A8EA-720AE4A5CD64}" type="sibTrans" cxnId="{2E9423BE-742C-4BCA-AE01-2E2527B28A77}">
      <dgm:prSet/>
      <dgm:spPr/>
      <dgm:t>
        <a:bodyPr/>
        <a:lstStyle/>
        <a:p>
          <a:endParaRPr lang="en-GB"/>
        </a:p>
      </dgm:t>
    </dgm:pt>
    <dgm:pt modelId="{9F2FF279-1A2D-479E-9BD5-65CD191B6337}">
      <dgm:prSet phldrT="[Text]"/>
      <dgm:spPr/>
      <dgm:t>
        <a:bodyPr/>
        <a:lstStyle/>
        <a:p>
          <a:r>
            <a:rPr lang="en-GB" dirty="0"/>
            <a:t>Production parameters</a:t>
          </a:r>
        </a:p>
      </dgm:t>
    </dgm:pt>
    <dgm:pt modelId="{2906027E-5A03-4ED9-A1F6-C9FDDFF37A60}" type="parTrans" cxnId="{DD11601B-23EB-4812-88C8-3E4984571101}">
      <dgm:prSet/>
      <dgm:spPr/>
      <dgm:t>
        <a:bodyPr/>
        <a:lstStyle/>
        <a:p>
          <a:endParaRPr lang="en-GB"/>
        </a:p>
      </dgm:t>
    </dgm:pt>
    <dgm:pt modelId="{0CDFC62B-DD3B-46CA-8D24-E722495FD427}" type="sibTrans" cxnId="{DD11601B-23EB-4812-88C8-3E4984571101}">
      <dgm:prSet/>
      <dgm:spPr/>
      <dgm:t>
        <a:bodyPr/>
        <a:lstStyle/>
        <a:p>
          <a:endParaRPr lang="en-GB"/>
        </a:p>
      </dgm:t>
    </dgm:pt>
    <dgm:pt modelId="{D0BFDA24-7719-4EE2-AF16-DEEACDD97537}">
      <dgm:prSet phldrT="[Text]"/>
      <dgm:spPr/>
      <dgm:t>
        <a:bodyPr/>
        <a:lstStyle/>
        <a:p>
          <a:r>
            <a:rPr lang="en-GB" dirty="0"/>
            <a:t>Feed ratio</a:t>
          </a:r>
        </a:p>
      </dgm:t>
    </dgm:pt>
    <dgm:pt modelId="{F6EF7AA2-DD4C-4F7D-8F2C-74AA8DD4B85B}" type="parTrans" cxnId="{B0DD4C24-462D-42A9-B9C8-2892AA95F04C}">
      <dgm:prSet/>
      <dgm:spPr/>
      <dgm:t>
        <a:bodyPr/>
        <a:lstStyle/>
        <a:p>
          <a:endParaRPr lang="en-GB"/>
        </a:p>
      </dgm:t>
    </dgm:pt>
    <dgm:pt modelId="{C6670190-C4D3-4A52-B95C-9360E7F32084}" type="sibTrans" cxnId="{B0DD4C24-462D-42A9-B9C8-2892AA95F04C}">
      <dgm:prSet/>
      <dgm:spPr/>
      <dgm:t>
        <a:bodyPr/>
        <a:lstStyle/>
        <a:p>
          <a:endParaRPr lang="en-GB"/>
        </a:p>
      </dgm:t>
    </dgm:pt>
    <dgm:pt modelId="{9BF6C08C-8998-4440-B8AD-5A80B6722A98}" type="pres">
      <dgm:prSet presAssocID="{191AE409-AED1-4008-9F21-2BBCEB8E270E}" presName="compositeShape" presStyleCnt="0">
        <dgm:presLayoutVars>
          <dgm:chMax val="7"/>
          <dgm:dir/>
          <dgm:resizeHandles val="exact"/>
        </dgm:presLayoutVars>
      </dgm:prSet>
      <dgm:spPr/>
    </dgm:pt>
    <dgm:pt modelId="{A5C7A831-1195-47C6-96FC-24CEEC8C1B2C}" type="pres">
      <dgm:prSet presAssocID="{46431F3D-B847-419F-B9E9-1092C7DF65D1}" presName="circ1" presStyleLbl="vennNode1" presStyleIdx="0" presStyleCnt="3"/>
      <dgm:spPr/>
    </dgm:pt>
    <dgm:pt modelId="{794F09B3-DE66-40BC-950B-CCAA1D35C48A}" type="pres">
      <dgm:prSet presAssocID="{46431F3D-B847-419F-B9E9-1092C7DF65D1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93FD68B4-19EA-441F-9ACE-B7BAA1BBC919}" type="pres">
      <dgm:prSet presAssocID="{9F2FF279-1A2D-479E-9BD5-65CD191B6337}" presName="circ2" presStyleLbl="vennNode1" presStyleIdx="1" presStyleCnt="3"/>
      <dgm:spPr/>
    </dgm:pt>
    <dgm:pt modelId="{D50F78B2-CC29-4BA6-BCB3-F859007E9A87}" type="pres">
      <dgm:prSet presAssocID="{9F2FF279-1A2D-479E-9BD5-65CD191B6337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45AC0F0F-83A4-4A26-86F6-959862F96186}" type="pres">
      <dgm:prSet presAssocID="{D0BFDA24-7719-4EE2-AF16-DEEACDD97537}" presName="circ3" presStyleLbl="vennNode1" presStyleIdx="2" presStyleCnt="3"/>
      <dgm:spPr/>
    </dgm:pt>
    <dgm:pt modelId="{8D7764F6-7D37-4BB0-9B9A-03DAEA4BC978}" type="pres">
      <dgm:prSet presAssocID="{D0BFDA24-7719-4EE2-AF16-DEEACDD97537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737F8F05-B143-4A81-A6D3-95C3E2328846}" type="presOf" srcId="{46431F3D-B847-419F-B9E9-1092C7DF65D1}" destId="{A5C7A831-1195-47C6-96FC-24CEEC8C1B2C}" srcOrd="0" destOrd="0" presId="urn:microsoft.com/office/officeart/2005/8/layout/venn1"/>
    <dgm:cxn modelId="{DD11601B-23EB-4812-88C8-3E4984571101}" srcId="{191AE409-AED1-4008-9F21-2BBCEB8E270E}" destId="{9F2FF279-1A2D-479E-9BD5-65CD191B6337}" srcOrd="1" destOrd="0" parTransId="{2906027E-5A03-4ED9-A1F6-C9FDDFF37A60}" sibTransId="{0CDFC62B-DD3B-46CA-8D24-E722495FD427}"/>
    <dgm:cxn modelId="{B0DD4C24-462D-42A9-B9C8-2892AA95F04C}" srcId="{191AE409-AED1-4008-9F21-2BBCEB8E270E}" destId="{D0BFDA24-7719-4EE2-AF16-DEEACDD97537}" srcOrd="2" destOrd="0" parTransId="{F6EF7AA2-DD4C-4F7D-8F2C-74AA8DD4B85B}" sibTransId="{C6670190-C4D3-4A52-B95C-9360E7F32084}"/>
    <dgm:cxn modelId="{734EB655-D30A-4A6A-851F-1F151604FB39}" type="presOf" srcId="{9F2FF279-1A2D-479E-9BD5-65CD191B6337}" destId="{93FD68B4-19EA-441F-9ACE-B7BAA1BBC919}" srcOrd="0" destOrd="0" presId="urn:microsoft.com/office/officeart/2005/8/layout/venn1"/>
    <dgm:cxn modelId="{33D0BB56-9B2F-4F84-B763-81293D7E17CC}" type="presOf" srcId="{D0BFDA24-7719-4EE2-AF16-DEEACDD97537}" destId="{45AC0F0F-83A4-4A26-86F6-959862F96186}" srcOrd="0" destOrd="0" presId="urn:microsoft.com/office/officeart/2005/8/layout/venn1"/>
    <dgm:cxn modelId="{E47455BD-C3DD-4909-B2CD-B3AC0F20B98F}" type="presOf" srcId="{D0BFDA24-7719-4EE2-AF16-DEEACDD97537}" destId="{8D7764F6-7D37-4BB0-9B9A-03DAEA4BC978}" srcOrd="1" destOrd="0" presId="urn:microsoft.com/office/officeart/2005/8/layout/venn1"/>
    <dgm:cxn modelId="{2E9423BE-742C-4BCA-AE01-2E2527B28A77}" srcId="{191AE409-AED1-4008-9F21-2BBCEB8E270E}" destId="{46431F3D-B847-419F-B9E9-1092C7DF65D1}" srcOrd="0" destOrd="0" parTransId="{5A074744-E779-4AB9-97AF-59C4E59CDB7E}" sibTransId="{CC66F93B-9390-4B5A-A8EA-720AE4A5CD64}"/>
    <dgm:cxn modelId="{9D86FCC3-F6D2-4133-9E7E-9DB26DC58BDA}" type="presOf" srcId="{191AE409-AED1-4008-9F21-2BBCEB8E270E}" destId="{9BF6C08C-8998-4440-B8AD-5A80B6722A98}" srcOrd="0" destOrd="0" presId="urn:microsoft.com/office/officeart/2005/8/layout/venn1"/>
    <dgm:cxn modelId="{6C6B98F1-A2CA-4F30-AC56-545C73F90284}" type="presOf" srcId="{46431F3D-B847-419F-B9E9-1092C7DF65D1}" destId="{794F09B3-DE66-40BC-950B-CCAA1D35C48A}" srcOrd="1" destOrd="0" presId="urn:microsoft.com/office/officeart/2005/8/layout/venn1"/>
    <dgm:cxn modelId="{2737ADF1-ADF0-44F3-98BD-2B9C6D69D047}" type="presOf" srcId="{9F2FF279-1A2D-479E-9BD5-65CD191B6337}" destId="{D50F78B2-CC29-4BA6-BCB3-F859007E9A87}" srcOrd="1" destOrd="0" presId="urn:microsoft.com/office/officeart/2005/8/layout/venn1"/>
    <dgm:cxn modelId="{F5DE52E5-162E-43C6-8163-65D17AF0B184}" type="presParOf" srcId="{9BF6C08C-8998-4440-B8AD-5A80B6722A98}" destId="{A5C7A831-1195-47C6-96FC-24CEEC8C1B2C}" srcOrd="0" destOrd="0" presId="urn:microsoft.com/office/officeart/2005/8/layout/venn1"/>
    <dgm:cxn modelId="{0276418E-B6D2-4CFB-9522-F16EDA2198A2}" type="presParOf" srcId="{9BF6C08C-8998-4440-B8AD-5A80B6722A98}" destId="{794F09B3-DE66-40BC-950B-CCAA1D35C48A}" srcOrd="1" destOrd="0" presId="urn:microsoft.com/office/officeart/2005/8/layout/venn1"/>
    <dgm:cxn modelId="{69050F71-BAC2-4F71-9FC8-7BC8898A68F1}" type="presParOf" srcId="{9BF6C08C-8998-4440-B8AD-5A80B6722A98}" destId="{93FD68B4-19EA-441F-9ACE-B7BAA1BBC919}" srcOrd="2" destOrd="0" presId="urn:microsoft.com/office/officeart/2005/8/layout/venn1"/>
    <dgm:cxn modelId="{C2C7B316-406C-491E-92F7-0D14B6CC9D36}" type="presParOf" srcId="{9BF6C08C-8998-4440-B8AD-5A80B6722A98}" destId="{D50F78B2-CC29-4BA6-BCB3-F859007E9A87}" srcOrd="3" destOrd="0" presId="urn:microsoft.com/office/officeart/2005/8/layout/venn1"/>
    <dgm:cxn modelId="{B8D7353E-D77E-45A7-BCBC-D63367EDAF50}" type="presParOf" srcId="{9BF6C08C-8998-4440-B8AD-5A80B6722A98}" destId="{45AC0F0F-83A4-4A26-86F6-959862F96186}" srcOrd="4" destOrd="0" presId="urn:microsoft.com/office/officeart/2005/8/layout/venn1"/>
    <dgm:cxn modelId="{7D2A3082-11FF-4933-BD55-5ACEF518DCEB}" type="presParOf" srcId="{9BF6C08C-8998-4440-B8AD-5A80B6722A98}" destId="{8D7764F6-7D37-4BB0-9B9A-03DAEA4BC978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C7A831-1195-47C6-96FC-24CEEC8C1B2C}">
      <dsp:nvSpPr>
        <dsp:cNvPr id="0" name=""/>
        <dsp:cNvSpPr/>
      </dsp:nvSpPr>
      <dsp:spPr>
        <a:xfrm>
          <a:off x="291684" y="13627"/>
          <a:ext cx="654119" cy="65411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kern="1200" dirty="0"/>
            <a:t>Herd models </a:t>
          </a:r>
        </a:p>
      </dsp:txBody>
      <dsp:txXfrm>
        <a:off x="378900" y="128098"/>
        <a:ext cx="479687" cy="294353"/>
      </dsp:txXfrm>
    </dsp:sp>
    <dsp:sp modelId="{93FD68B4-19EA-441F-9ACE-B7BAA1BBC919}">
      <dsp:nvSpPr>
        <dsp:cNvPr id="0" name=""/>
        <dsp:cNvSpPr/>
      </dsp:nvSpPr>
      <dsp:spPr>
        <a:xfrm>
          <a:off x="527712" y="422452"/>
          <a:ext cx="654119" cy="65411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kern="1200" dirty="0"/>
            <a:t>Production parameters</a:t>
          </a:r>
        </a:p>
      </dsp:txBody>
      <dsp:txXfrm>
        <a:off x="727764" y="591432"/>
        <a:ext cx="392471" cy="359765"/>
      </dsp:txXfrm>
    </dsp:sp>
    <dsp:sp modelId="{45AC0F0F-83A4-4A26-86F6-959862F96186}">
      <dsp:nvSpPr>
        <dsp:cNvPr id="0" name=""/>
        <dsp:cNvSpPr/>
      </dsp:nvSpPr>
      <dsp:spPr>
        <a:xfrm>
          <a:off x="55656" y="422452"/>
          <a:ext cx="654119" cy="65411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kern="1200" dirty="0"/>
            <a:t>Feed ratio</a:t>
          </a:r>
        </a:p>
      </dsp:txBody>
      <dsp:txXfrm>
        <a:off x="117252" y="591432"/>
        <a:ext cx="392471" cy="3597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C7A831-1195-47C6-96FC-24CEEC8C1B2C}">
      <dsp:nvSpPr>
        <dsp:cNvPr id="0" name=""/>
        <dsp:cNvSpPr/>
      </dsp:nvSpPr>
      <dsp:spPr>
        <a:xfrm>
          <a:off x="291684" y="13627"/>
          <a:ext cx="654119" cy="65411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kern="1200" dirty="0"/>
            <a:t>Herd models </a:t>
          </a:r>
        </a:p>
      </dsp:txBody>
      <dsp:txXfrm>
        <a:off x="378900" y="128098"/>
        <a:ext cx="479687" cy="294353"/>
      </dsp:txXfrm>
    </dsp:sp>
    <dsp:sp modelId="{93FD68B4-19EA-441F-9ACE-B7BAA1BBC919}">
      <dsp:nvSpPr>
        <dsp:cNvPr id="0" name=""/>
        <dsp:cNvSpPr/>
      </dsp:nvSpPr>
      <dsp:spPr>
        <a:xfrm>
          <a:off x="527712" y="422452"/>
          <a:ext cx="654119" cy="65411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kern="1200" dirty="0"/>
            <a:t>Production parameters</a:t>
          </a:r>
        </a:p>
      </dsp:txBody>
      <dsp:txXfrm>
        <a:off x="727764" y="591432"/>
        <a:ext cx="392471" cy="359765"/>
      </dsp:txXfrm>
    </dsp:sp>
    <dsp:sp modelId="{45AC0F0F-83A4-4A26-86F6-959862F96186}">
      <dsp:nvSpPr>
        <dsp:cNvPr id="0" name=""/>
        <dsp:cNvSpPr/>
      </dsp:nvSpPr>
      <dsp:spPr>
        <a:xfrm>
          <a:off x="55656" y="422452"/>
          <a:ext cx="654119" cy="65411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kern="1200" dirty="0"/>
            <a:t>Feed ratio</a:t>
          </a:r>
        </a:p>
      </dsp:txBody>
      <dsp:txXfrm>
        <a:off x="117252" y="591432"/>
        <a:ext cx="392471" cy="35976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C7A831-1195-47C6-96FC-24CEEC8C1B2C}">
      <dsp:nvSpPr>
        <dsp:cNvPr id="0" name=""/>
        <dsp:cNvSpPr/>
      </dsp:nvSpPr>
      <dsp:spPr>
        <a:xfrm>
          <a:off x="291684" y="13627"/>
          <a:ext cx="654119" cy="65411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kern="1200" dirty="0"/>
            <a:t>Herd models </a:t>
          </a:r>
        </a:p>
      </dsp:txBody>
      <dsp:txXfrm>
        <a:off x="378900" y="128098"/>
        <a:ext cx="479687" cy="294353"/>
      </dsp:txXfrm>
    </dsp:sp>
    <dsp:sp modelId="{93FD68B4-19EA-441F-9ACE-B7BAA1BBC919}">
      <dsp:nvSpPr>
        <dsp:cNvPr id="0" name=""/>
        <dsp:cNvSpPr/>
      </dsp:nvSpPr>
      <dsp:spPr>
        <a:xfrm>
          <a:off x="527712" y="422452"/>
          <a:ext cx="654119" cy="65411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kern="1200" dirty="0"/>
            <a:t>Production parameters</a:t>
          </a:r>
        </a:p>
      </dsp:txBody>
      <dsp:txXfrm>
        <a:off x="727764" y="591432"/>
        <a:ext cx="392471" cy="359765"/>
      </dsp:txXfrm>
    </dsp:sp>
    <dsp:sp modelId="{45AC0F0F-83A4-4A26-86F6-959862F96186}">
      <dsp:nvSpPr>
        <dsp:cNvPr id="0" name=""/>
        <dsp:cNvSpPr/>
      </dsp:nvSpPr>
      <dsp:spPr>
        <a:xfrm>
          <a:off x="55656" y="422452"/>
          <a:ext cx="654119" cy="65411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00" kern="1200" dirty="0"/>
            <a:t>Feed ratio</a:t>
          </a:r>
        </a:p>
      </dsp:txBody>
      <dsp:txXfrm>
        <a:off x="117252" y="591432"/>
        <a:ext cx="392471" cy="3597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14DF50-E128-DD4D-9216-1D555D2B2E7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73D45D-0977-B94B-A510-AB881F7EFC4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6C2096-F608-BC41-B354-F97475F8C6C3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308E38-6F86-534F-8D47-913A1B6AEA8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E4A49C-C1A0-9843-BE65-F3D21BBFCE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A238E7-292D-1E40-BE92-D4E3F92C1031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1203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39B61C-870F-C24D-AA23-5AF1F9363730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7C43B-4DA6-0243-8574-382468EBCEC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883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7C43B-4DA6-0243-8574-382468EBCEC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372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0904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6029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60765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8806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BL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2">
            <a:extLst>
              <a:ext uri="{FF2B5EF4-FFF2-40B4-BE49-F238E27FC236}">
                <a16:creationId xmlns:a16="http://schemas.microsoft.com/office/drawing/2014/main" id="{888E5C9F-1501-2C4C-BAAD-119C398735A5}"/>
              </a:ext>
            </a:extLst>
          </p:cNvPr>
          <p:cNvSpPr txBox="1">
            <a:spLocks/>
          </p:cNvSpPr>
          <p:nvPr userDrawn="1"/>
        </p:nvSpPr>
        <p:spPr>
          <a:xfrm>
            <a:off x="6053668" y="558018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60000"/>
              </a:lnSpc>
            </a:pPr>
            <a:r>
              <a:rPr lang="de-CH" sz="2000" noProof="0" dirty="0"/>
              <a:t>Research Institute </a:t>
            </a:r>
            <a:r>
              <a:rPr lang="de-CH" sz="2000" noProof="0" dirty="0" err="1"/>
              <a:t>of</a:t>
            </a:r>
            <a:r>
              <a:rPr lang="de-CH" sz="2000" noProof="0" dirty="0"/>
              <a:t> </a:t>
            </a:r>
            <a:r>
              <a:rPr lang="de-CH" sz="2000" noProof="0" dirty="0" err="1"/>
              <a:t>Organic</a:t>
            </a:r>
            <a:r>
              <a:rPr lang="de-CH" sz="2000" noProof="0" dirty="0"/>
              <a:t> </a:t>
            </a:r>
            <a:r>
              <a:rPr lang="de-CH" sz="2000" noProof="0" dirty="0" err="1"/>
              <a:t>Agriculture</a:t>
            </a:r>
            <a:r>
              <a:rPr lang="de-CH" sz="2000" noProof="0" dirty="0"/>
              <a:t> FiBL</a:t>
            </a:r>
          </a:p>
          <a:p>
            <a:pPr algn="l">
              <a:lnSpc>
                <a:spcPct val="60000"/>
              </a:lnSpc>
            </a:pPr>
            <a:r>
              <a:rPr lang="de-CH" sz="2000" noProof="0" dirty="0"/>
              <a:t>info.suisse@fibl.org | </a:t>
            </a:r>
            <a:r>
              <a:rPr lang="de-CH" sz="2000" noProof="0" dirty="0" err="1"/>
              <a:t>www.fibl.org</a:t>
            </a:r>
            <a:endParaRPr lang="de-CH" sz="2000" spc="20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FADBFF-EB18-DD4C-A88E-ECF19E59DE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8491" y="4305780"/>
            <a:ext cx="9429509" cy="928898"/>
          </a:xfrm>
        </p:spPr>
        <p:txBody>
          <a:bodyPr anchor="t">
            <a:normAutofit/>
          </a:bodyPr>
          <a:lstStyle>
            <a:lvl1pPr algn="l">
              <a:defRPr sz="2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D12E77-49F3-F844-B0A1-2018032B00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491" y="5283842"/>
            <a:ext cx="9429509" cy="597879"/>
          </a:xfrm>
        </p:spPr>
        <p:txBody>
          <a:bodyPr>
            <a:normAutofit/>
          </a:bodyPr>
          <a:lstStyle>
            <a:lvl1pPr marL="0" indent="0" algn="l">
              <a:buNone/>
              <a:defRPr sz="2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D3BA7F37-53AE-324F-A201-9AD658A06E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38491" y="5900866"/>
            <a:ext cx="9429509" cy="210567"/>
          </a:xfrm>
        </p:spPr>
        <p:txBody>
          <a:bodyPr anchor="b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C8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de-CH" spc="20" dirty="0"/>
              <a:t>Event, </a:t>
            </a:r>
            <a:r>
              <a:rPr lang="de-CH" spc="20" dirty="0" err="1"/>
              <a:t>date</a:t>
            </a:r>
            <a:r>
              <a:rPr lang="de-CH" spc="20" dirty="0"/>
              <a:t>, </a:t>
            </a:r>
            <a:r>
              <a:rPr lang="de-CH" spc="20" dirty="0" err="1"/>
              <a:t>presenter</a:t>
            </a:r>
            <a:r>
              <a:rPr lang="de-CH" spc="20" dirty="0"/>
              <a:t>, etc.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7A926437-441C-6A4C-8E7F-D4F733895F9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-48445" y="1672111"/>
            <a:ext cx="3676214" cy="2195291"/>
          </a:xfrm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54" name="Picture Placeholder 41">
            <a:extLst>
              <a:ext uri="{FF2B5EF4-FFF2-40B4-BE49-F238E27FC236}">
                <a16:creationId xmlns:a16="http://schemas.microsoft.com/office/drawing/2014/main" id="{DAB84D41-7F32-AB48-8430-E84FCA693C9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646024" y="1672111"/>
            <a:ext cx="2488558" cy="2195291"/>
          </a:xfrm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55" name="Picture Placeholder 41">
            <a:extLst>
              <a:ext uri="{FF2B5EF4-FFF2-40B4-BE49-F238E27FC236}">
                <a16:creationId xmlns:a16="http://schemas.microsoft.com/office/drawing/2014/main" id="{2F5C97B4-E074-9341-B421-D166DB7918E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130537" y="1672111"/>
            <a:ext cx="3619769" cy="2195291"/>
          </a:xfrm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56" name="Picture Placeholder 41">
            <a:extLst>
              <a:ext uri="{FF2B5EF4-FFF2-40B4-BE49-F238E27FC236}">
                <a16:creationId xmlns:a16="http://schemas.microsoft.com/office/drawing/2014/main" id="{FB4A9AA5-42E0-8949-940F-85668142474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741837" y="1672111"/>
            <a:ext cx="2478660" cy="2195291"/>
          </a:xfrm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2EEA2A6-4ECA-B14F-9615-5A5E999B9F55}"/>
              </a:ext>
            </a:extLst>
          </p:cNvPr>
          <p:cNvSpPr/>
          <p:nvPr userDrawn="1"/>
        </p:nvSpPr>
        <p:spPr>
          <a:xfrm>
            <a:off x="10596341" y="6111433"/>
            <a:ext cx="1192193" cy="555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3F236861-11EB-4531-B77D-187ADAED4E7C}"/>
              </a:ext>
            </a:extLst>
          </p:cNvPr>
          <p:cNvSpPr/>
          <p:nvPr userDrawn="1"/>
        </p:nvSpPr>
        <p:spPr>
          <a:xfrm>
            <a:off x="682906" y="6130578"/>
            <a:ext cx="1819225" cy="7274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10">
            <a:extLst>
              <a:ext uri="{FF2B5EF4-FFF2-40B4-BE49-F238E27FC236}">
                <a16:creationId xmlns:a16="http://schemas.microsoft.com/office/drawing/2014/main" id="{6808E058-ED4C-40E7-95D6-E09829E82F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2924" y="520861"/>
            <a:ext cx="1314692" cy="54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345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BL Title Slide w/o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ADBFF-EB18-DD4C-A88E-ECF19E59DE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8491" y="3203558"/>
            <a:ext cx="9429509" cy="928898"/>
          </a:xfrm>
        </p:spPr>
        <p:txBody>
          <a:bodyPr anchor="t">
            <a:normAutofit/>
          </a:bodyPr>
          <a:lstStyle>
            <a:lvl1pPr algn="l">
              <a:defRPr sz="2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D12E77-49F3-F844-B0A1-2018032B00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491" y="4132456"/>
            <a:ext cx="9429509" cy="1978977"/>
          </a:xfrm>
        </p:spPr>
        <p:txBody>
          <a:bodyPr>
            <a:normAutofit/>
          </a:bodyPr>
          <a:lstStyle>
            <a:lvl1pPr marL="0" indent="0" algn="l">
              <a:buNone/>
              <a:defRPr sz="2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254339-8DB6-654D-B850-1C2EB50816E9}"/>
              </a:ext>
            </a:extLst>
          </p:cNvPr>
          <p:cNvSpPr/>
          <p:nvPr userDrawn="1"/>
        </p:nvSpPr>
        <p:spPr>
          <a:xfrm>
            <a:off x="682906" y="6199497"/>
            <a:ext cx="1819225" cy="6585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7A926437-441C-6A4C-8E7F-D4F733895F9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-48445" y="658503"/>
            <a:ext cx="3676214" cy="2195291"/>
          </a:xfrm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54" name="Picture Placeholder 41">
            <a:extLst>
              <a:ext uri="{FF2B5EF4-FFF2-40B4-BE49-F238E27FC236}">
                <a16:creationId xmlns:a16="http://schemas.microsoft.com/office/drawing/2014/main" id="{DAB84D41-7F32-AB48-8430-E84FCA693C9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646024" y="658503"/>
            <a:ext cx="2488558" cy="2195291"/>
          </a:xfrm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55" name="Picture Placeholder 41">
            <a:extLst>
              <a:ext uri="{FF2B5EF4-FFF2-40B4-BE49-F238E27FC236}">
                <a16:creationId xmlns:a16="http://schemas.microsoft.com/office/drawing/2014/main" id="{2F5C97B4-E074-9341-B421-D166DB7918E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130537" y="658503"/>
            <a:ext cx="3619769" cy="2195291"/>
          </a:xfrm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56" name="Picture Placeholder 41">
            <a:extLst>
              <a:ext uri="{FF2B5EF4-FFF2-40B4-BE49-F238E27FC236}">
                <a16:creationId xmlns:a16="http://schemas.microsoft.com/office/drawing/2014/main" id="{FB4A9AA5-42E0-8949-940F-85668142474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741837" y="658503"/>
            <a:ext cx="2478660" cy="2195291"/>
          </a:xfrm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2EEA2A6-4ECA-B14F-9615-5A5E999B9F55}"/>
              </a:ext>
            </a:extLst>
          </p:cNvPr>
          <p:cNvSpPr/>
          <p:nvPr userDrawn="1"/>
        </p:nvSpPr>
        <p:spPr>
          <a:xfrm>
            <a:off x="10596341" y="6111433"/>
            <a:ext cx="1192193" cy="555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13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BL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56AD6AF-1A38-9E48-9EEC-988BE783A6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77414" y="0"/>
            <a:ext cx="6114585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F22BD3-CDA9-D54A-9EC1-F19C7A68503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49" y="811548"/>
            <a:ext cx="4888727" cy="939193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Header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8FA9F99-5AC8-A144-A933-316366D939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750741"/>
            <a:ext cx="4880788" cy="4148254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8176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BL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56AD6AF-1A38-9E48-9EEC-988BE783A6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77414" y="0"/>
            <a:ext cx="6114585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F22BD3-CDA9-D54A-9EC1-F19C7A68503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49" y="811547"/>
            <a:ext cx="4888727" cy="1677317"/>
          </a:xfrm>
        </p:spPr>
        <p:txBody>
          <a:bodyPr>
            <a:normAutofit/>
          </a:bodyPr>
          <a:lstStyle>
            <a:lvl1pPr marL="0" indent="0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Header long title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D8FA9F99-5AC8-A144-A933-316366D939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88865"/>
            <a:ext cx="4880788" cy="3410130"/>
          </a:xfrm>
        </p:spPr>
        <p:txBody>
          <a:bodyPr>
            <a:normAutofit/>
          </a:bodyPr>
          <a:lstStyle>
            <a:lvl1pPr marL="0" indent="0">
              <a:buNone/>
              <a:defRPr sz="2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0856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BL Dept Highlight w/ T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257AD5B-8FFD-2F47-86EF-E787843401E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799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EBC0D80-4267-2345-B483-000A4DABDC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750977"/>
            <a:ext cx="12192000" cy="1177723"/>
          </a:xfrm>
          <a:prstGeom prst="rect">
            <a:avLst/>
          </a:prstGeom>
          <a:solidFill>
            <a:srgbClr val="D0DFE8"/>
          </a:solidFill>
          <a:ln>
            <a:noFill/>
          </a:ln>
        </p:spPr>
        <p:txBody>
          <a:bodyPr wrap="none" lIns="180000" tIns="180000" rIns="180000" bIns="180000" anchor="t" anchorCtr="0">
            <a:noAutofit/>
          </a:bodyPr>
          <a:lstStyle>
            <a:lvl1pPr marL="0" indent="0">
              <a:buNone/>
              <a:defRPr sz="2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enter tag content</a:t>
            </a:r>
          </a:p>
        </p:txBody>
      </p:sp>
    </p:spTree>
    <p:extLst>
      <p:ext uri="{BB962C8B-B14F-4D97-AF65-F5344CB8AC3E}">
        <p14:creationId xmlns:p14="http://schemas.microsoft.com/office/powerpoint/2010/main" val="4227334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iBL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92810-4AD9-DB4A-A0C1-1FE4B020D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EA6A1-549B-2D4C-93C0-0B27DBC900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600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669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FiBL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8F274-1116-1843-9470-F9851C3B3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47EC34-15C8-F347-B8F9-75CC7D2679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AA75BE-F339-5B46-B568-BB31BC9B7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600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0D1983-5160-894A-A7DC-90E53CED17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16D0B2-5790-8E47-8F8D-58A1593AEE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600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3010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FiBL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F0F81-41B8-794D-AEE5-48EAF7060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56789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B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29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1C6166-3E98-734B-87E5-01BB2DE3A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134C2A-1B9D-D24D-944D-3E121E2318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251EE5-A475-234B-AA8A-FC4E32A15543}"/>
              </a:ext>
            </a:extLst>
          </p:cNvPr>
          <p:cNvSpPr txBox="1"/>
          <p:nvPr userDrawn="1"/>
        </p:nvSpPr>
        <p:spPr>
          <a:xfrm>
            <a:off x="11168493" y="6322402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13BC0C1-3B21-8A41-9948-8480536BE542}" type="slidenum">
              <a:rPr lang="en-US" sz="1800" b="0" smtClean="0"/>
              <a:t>‹Nr.›</a:t>
            </a:fld>
            <a:endParaRPr lang="en-US" sz="1800" b="0" dirty="0"/>
          </a:p>
        </p:txBody>
      </p:sp>
      <p:pic>
        <p:nvPicPr>
          <p:cNvPr id="7" name="Graphic 8">
            <a:extLst>
              <a:ext uri="{FF2B5EF4-FFF2-40B4-BE49-F238E27FC236}">
                <a16:creationId xmlns:a16="http://schemas.microsoft.com/office/drawing/2014/main" id="{242C0C1E-1A4A-4D97-947A-306AF8F9F6FB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72924" y="6223021"/>
            <a:ext cx="851704" cy="35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307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9" r:id="rId3"/>
    <p:sldLayoutId id="2147483651" r:id="rId4"/>
    <p:sldLayoutId id="2147483657" r:id="rId5"/>
    <p:sldLayoutId id="2147483650" r:id="rId6"/>
    <p:sldLayoutId id="2147483653" r:id="rId7"/>
    <p:sldLayoutId id="2147483654" r:id="rId8"/>
    <p:sldLayoutId id="214748365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ibl.org/" TargetMode="External"/><Relationship Id="rId13" Type="http://schemas.openxmlformats.org/officeDocument/2006/relationships/hyperlink" Target="http://www.bioaktuell.ch/" TargetMode="External"/><Relationship Id="rId3" Type="http://schemas.openxmlformats.org/officeDocument/2006/relationships/image" Target="../media/image41.png"/><Relationship Id="rId7" Type="http://schemas.openxmlformats.org/officeDocument/2006/relationships/image" Target="../media/image43.jpeg"/><Relationship Id="rId12" Type="http://schemas.openxmlformats.org/officeDocument/2006/relationships/image" Target="../media/image47.svg"/><Relationship Id="rId17" Type="http://schemas.openxmlformats.org/officeDocument/2006/relationships/image" Target="../media/image48.png"/><Relationship Id="rId2" Type="http://schemas.openxmlformats.org/officeDocument/2006/relationships/hyperlink" Target="https://www.youtube.com/user/fiblfilm" TargetMode="External"/><Relationship Id="rId16" Type="http://schemas.openxmlformats.org/officeDocument/2006/relationships/hyperlink" Target="https://www.facebook.com/FiBLnews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linkedin.com/company/fibl-en" TargetMode="External"/><Relationship Id="rId11" Type="http://schemas.openxmlformats.org/officeDocument/2006/relationships/image" Target="../media/image46.png"/><Relationship Id="rId5" Type="http://schemas.openxmlformats.org/officeDocument/2006/relationships/image" Target="../media/image42.png"/><Relationship Id="rId15" Type="http://schemas.openxmlformats.org/officeDocument/2006/relationships/hyperlink" Target="https://twitter.com/fiblorg" TargetMode="External"/><Relationship Id="rId10" Type="http://schemas.openxmlformats.org/officeDocument/2006/relationships/image" Target="../media/image45.svg"/><Relationship Id="rId4" Type="http://schemas.openxmlformats.org/officeDocument/2006/relationships/hyperlink" Target="https://www.facebook.com/FiBLaktuell" TargetMode="External"/><Relationship Id="rId9" Type="http://schemas.openxmlformats.org/officeDocument/2006/relationships/image" Target="../media/image44.png"/><Relationship Id="rId14" Type="http://schemas.openxmlformats.org/officeDocument/2006/relationships/hyperlink" Target="https://www.fibl.org/en/index.html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2778337A-8262-DD0B-076F-36F698816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4114" y="4767263"/>
            <a:ext cx="5486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9C8E5A4-7DF5-11A6-37B4-FD0A8BE75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92486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" smtClean="0"/>
              <a:pPr/>
              <a:t>1</a:t>
            </a:fld>
            <a:endParaRPr lang="fr-FR"/>
          </a:p>
        </p:txBody>
      </p:sp>
      <p:pic>
        <p:nvPicPr>
          <p:cNvPr id="5" name="Image 4" descr="Une image contenant texte, mammifère, conception&#10;&#10;Le contenu généré par l’IA peut être incorrect.">
            <a:extLst>
              <a:ext uri="{FF2B5EF4-FFF2-40B4-BE49-F238E27FC236}">
                <a16:creationId xmlns:a16="http://schemas.microsoft.com/office/drawing/2014/main" id="{752F640B-B623-3839-82F2-DDDF51C00C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295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79C82F-CB96-A041-9B98-BB45F41CAE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C02BF3-6CFC-A548-B91D-73F201674A01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D9B185FA-9C72-406A-9635-AAD98595BD50}"/>
              </a:ext>
            </a:extLst>
          </p:cNvPr>
          <p:cNvSpPr/>
          <p:nvPr/>
        </p:nvSpPr>
        <p:spPr>
          <a:xfrm>
            <a:off x="315913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GB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7FD8215-754C-4B40-AF19-05D0B7874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Concept derrière </a:t>
            </a:r>
            <a:r>
              <a:rPr lang="en-GB" dirty="0" err="1"/>
              <a:t>GeoSOL</a:t>
            </a:r>
            <a:r>
              <a:rPr lang="en-GB" dirty="0"/>
              <a:t> 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63457CA3-EC53-40EC-8640-D7ABF2175F8B}"/>
              </a:ext>
            </a:extLst>
          </p:cNvPr>
          <p:cNvSpPr/>
          <p:nvPr/>
        </p:nvSpPr>
        <p:spPr>
          <a:xfrm>
            <a:off x="1213338" y="1837955"/>
            <a:ext cx="6365632" cy="480218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Biosphere</a:t>
            </a:r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AAE65E2E-7188-4059-AB1F-A92A166641FA}"/>
              </a:ext>
            </a:extLst>
          </p:cNvPr>
          <p:cNvSpPr/>
          <p:nvPr/>
        </p:nvSpPr>
        <p:spPr>
          <a:xfrm>
            <a:off x="1514976" y="2998177"/>
            <a:ext cx="2617903" cy="276078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003779"/>
                </a:solidFill>
              </a:rPr>
              <a:t>Bioeconomy</a:t>
            </a:r>
          </a:p>
          <a:p>
            <a:pPr algn="ctr"/>
            <a:endParaRPr lang="en-GB" dirty="0">
              <a:solidFill>
                <a:srgbClr val="003779"/>
              </a:solidFill>
            </a:endParaRPr>
          </a:p>
          <a:p>
            <a:pPr algn="ctr"/>
            <a:endParaRPr lang="en-GB" dirty="0">
              <a:solidFill>
                <a:srgbClr val="003779"/>
              </a:solidFill>
            </a:endParaRPr>
          </a:p>
          <a:p>
            <a:pPr algn="ctr"/>
            <a:endParaRPr lang="en-GB" dirty="0">
              <a:solidFill>
                <a:srgbClr val="003779"/>
              </a:solidFill>
            </a:endParaRPr>
          </a:p>
          <a:p>
            <a:pPr algn="ctr"/>
            <a:endParaRPr lang="en-GB" dirty="0">
              <a:solidFill>
                <a:srgbClr val="003779"/>
              </a:solidFill>
            </a:endParaRPr>
          </a:p>
          <a:p>
            <a:pPr algn="ctr"/>
            <a:endParaRPr lang="en-GB" dirty="0">
              <a:solidFill>
                <a:srgbClr val="003779"/>
              </a:solidFill>
            </a:endParaRPr>
          </a:p>
          <a:p>
            <a:pPr algn="ctr"/>
            <a:endParaRPr lang="en-GB" dirty="0">
              <a:solidFill>
                <a:srgbClr val="003779"/>
              </a:solidFill>
            </a:endParaRPr>
          </a:p>
          <a:p>
            <a:pPr algn="ctr"/>
            <a:endParaRPr lang="en-GB" dirty="0">
              <a:solidFill>
                <a:srgbClr val="003779"/>
              </a:solidFill>
            </a:endParaRPr>
          </a:p>
          <a:p>
            <a:pPr algn="ctr"/>
            <a:r>
              <a:rPr lang="en-GB" dirty="0"/>
              <a:t> 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75A28825-1CC1-4D50-AE33-19D9C13C0F11}"/>
              </a:ext>
            </a:extLst>
          </p:cNvPr>
          <p:cNvSpPr/>
          <p:nvPr/>
        </p:nvSpPr>
        <p:spPr>
          <a:xfrm>
            <a:off x="2058189" y="4239049"/>
            <a:ext cx="1419138" cy="143403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r>
              <a:rPr lang="en-GB" dirty="0"/>
              <a:t>Food system</a:t>
            </a:r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  <p:pic>
        <p:nvPicPr>
          <p:cNvPr id="11" name="Grafik 10" descr="Kuh">
            <a:extLst>
              <a:ext uri="{FF2B5EF4-FFF2-40B4-BE49-F238E27FC236}">
                <a16:creationId xmlns:a16="http://schemas.microsoft.com/office/drawing/2014/main" id="{6B05F893-E297-43B2-9B3E-7B45AB9984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01072" y="4003362"/>
            <a:ext cx="965794" cy="965794"/>
          </a:xfrm>
          <a:prstGeom prst="rect">
            <a:avLst/>
          </a:prstGeom>
        </p:spPr>
      </p:pic>
      <p:pic>
        <p:nvPicPr>
          <p:cNvPr id="13" name="Grafik 12" descr="Huhn">
            <a:extLst>
              <a:ext uri="{FF2B5EF4-FFF2-40B4-BE49-F238E27FC236}">
                <a16:creationId xmlns:a16="http://schemas.microsoft.com/office/drawing/2014/main" id="{EA031A6F-A1E6-4632-8F1E-131F7976A59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3713528" y="4941542"/>
            <a:ext cx="342066" cy="342066"/>
          </a:xfrm>
          <a:prstGeom prst="rect">
            <a:avLst/>
          </a:prstGeom>
        </p:spPr>
      </p:pic>
      <p:pic>
        <p:nvPicPr>
          <p:cNvPr id="15" name="Grafik 14" descr="Schaf">
            <a:extLst>
              <a:ext uri="{FF2B5EF4-FFF2-40B4-BE49-F238E27FC236}">
                <a16:creationId xmlns:a16="http://schemas.microsoft.com/office/drawing/2014/main" id="{BE1369BD-13DC-480D-BC42-941708CB1E0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58016" y="4486259"/>
            <a:ext cx="519330" cy="519330"/>
          </a:xfrm>
          <a:prstGeom prst="rect">
            <a:avLst/>
          </a:prstGeom>
        </p:spPr>
      </p:pic>
      <p:pic>
        <p:nvPicPr>
          <p:cNvPr id="17" name="Grafik 16" descr="Ziege">
            <a:extLst>
              <a:ext uri="{FF2B5EF4-FFF2-40B4-BE49-F238E27FC236}">
                <a16:creationId xmlns:a16="http://schemas.microsoft.com/office/drawing/2014/main" id="{6C611F30-296D-428B-AF64-E5110B18036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271119" y="4793438"/>
            <a:ext cx="490170" cy="490170"/>
          </a:xfrm>
          <a:prstGeom prst="rect">
            <a:avLst/>
          </a:prstGeom>
        </p:spPr>
      </p:pic>
      <p:pic>
        <p:nvPicPr>
          <p:cNvPr id="19" name="Grafik 18" descr="Schwein">
            <a:extLst>
              <a:ext uri="{FF2B5EF4-FFF2-40B4-BE49-F238E27FC236}">
                <a16:creationId xmlns:a16="http://schemas.microsoft.com/office/drawing/2014/main" id="{1531C45D-8083-4EA4-8FE7-9F7DD2E42A4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H="1">
            <a:off x="3966261" y="5063516"/>
            <a:ext cx="490171" cy="490171"/>
          </a:xfrm>
          <a:prstGeom prst="rect">
            <a:avLst/>
          </a:prstGeom>
        </p:spPr>
      </p:pic>
      <p:sp>
        <p:nvSpPr>
          <p:cNvPr id="21" name="Freihandform: Form 20">
            <a:extLst>
              <a:ext uri="{FF2B5EF4-FFF2-40B4-BE49-F238E27FC236}">
                <a16:creationId xmlns:a16="http://schemas.microsoft.com/office/drawing/2014/main" id="{86328B4F-62EF-4088-9E69-AB871EC190DC}"/>
              </a:ext>
            </a:extLst>
          </p:cNvPr>
          <p:cNvSpPr/>
          <p:nvPr/>
        </p:nvSpPr>
        <p:spPr>
          <a:xfrm>
            <a:off x="3021810" y="3797651"/>
            <a:ext cx="1544052" cy="1825443"/>
          </a:xfrm>
          <a:custGeom>
            <a:avLst/>
            <a:gdLst>
              <a:gd name="connsiteX0" fmla="*/ 0 w 1828800"/>
              <a:gd name="connsiteY0" fmla="*/ 597877 h 2083777"/>
              <a:gd name="connsiteX1" fmla="*/ 606669 w 1828800"/>
              <a:gd name="connsiteY1" fmla="*/ 0 h 2083777"/>
              <a:gd name="connsiteX2" fmla="*/ 1292469 w 1828800"/>
              <a:gd name="connsiteY2" fmla="*/ 219807 h 2083777"/>
              <a:gd name="connsiteX3" fmla="*/ 1828800 w 1828800"/>
              <a:gd name="connsiteY3" fmla="*/ 1046284 h 2083777"/>
              <a:gd name="connsiteX4" fmla="*/ 1696915 w 1828800"/>
              <a:gd name="connsiteY4" fmla="*/ 2057400 h 2083777"/>
              <a:gd name="connsiteX5" fmla="*/ 1046285 w 1828800"/>
              <a:gd name="connsiteY5" fmla="*/ 2083777 h 2083777"/>
              <a:gd name="connsiteX6" fmla="*/ 298938 w 1828800"/>
              <a:gd name="connsiteY6" fmla="*/ 1811215 h 2083777"/>
              <a:gd name="connsiteX7" fmla="*/ 0 w 1828800"/>
              <a:gd name="connsiteY7" fmla="*/ 597877 h 2083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28800" h="2083777">
                <a:moveTo>
                  <a:pt x="0" y="597877"/>
                </a:moveTo>
                <a:lnTo>
                  <a:pt x="606669" y="0"/>
                </a:lnTo>
                <a:lnTo>
                  <a:pt x="1292469" y="219807"/>
                </a:lnTo>
                <a:lnTo>
                  <a:pt x="1828800" y="1046284"/>
                </a:lnTo>
                <a:lnTo>
                  <a:pt x="1696915" y="2057400"/>
                </a:lnTo>
                <a:lnTo>
                  <a:pt x="1046285" y="2083777"/>
                </a:lnTo>
                <a:lnTo>
                  <a:pt x="298938" y="1811215"/>
                </a:lnTo>
                <a:lnTo>
                  <a:pt x="0" y="597877"/>
                </a:lnTo>
                <a:close/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4A73B851-80C2-40EA-808D-50C021D2247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43185" y="6015730"/>
            <a:ext cx="1910615" cy="95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719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79C82F-CB96-A041-9B98-BB45F41CAE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C02BF3-6CFC-A548-B91D-73F201674A01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D9B185FA-9C72-406A-9635-AAD98595BD50}"/>
              </a:ext>
            </a:extLst>
          </p:cNvPr>
          <p:cNvSpPr/>
          <p:nvPr/>
        </p:nvSpPr>
        <p:spPr>
          <a:xfrm>
            <a:off x="315913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GB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7FD8215-754C-4B40-AF19-05D0B7874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Concept derrière </a:t>
            </a:r>
            <a:r>
              <a:rPr lang="en-GB" dirty="0" err="1"/>
              <a:t>GeoSOL</a:t>
            </a:r>
            <a:r>
              <a:rPr lang="en-GB" dirty="0"/>
              <a:t> 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63457CA3-EC53-40EC-8640-D7ABF2175F8B}"/>
              </a:ext>
            </a:extLst>
          </p:cNvPr>
          <p:cNvSpPr/>
          <p:nvPr/>
        </p:nvSpPr>
        <p:spPr>
          <a:xfrm>
            <a:off x="1213338" y="1837955"/>
            <a:ext cx="6365632" cy="480218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Biosphere</a:t>
            </a:r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AAE65E2E-7188-4059-AB1F-A92A166641FA}"/>
              </a:ext>
            </a:extLst>
          </p:cNvPr>
          <p:cNvSpPr/>
          <p:nvPr/>
        </p:nvSpPr>
        <p:spPr>
          <a:xfrm>
            <a:off x="1514976" y="2998177"/>
            <a:ext cx="2617903" cy="276078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solidFill>
                  <a:srgbClr val="003779"/>
                </a:solidFill>
              </a:rPr>
              <a:t>Bioeconomy</a:t>
            </a:r>
            <a:endParaRPr lang="en-GB" dirty="0">
              <a:solidFill>
                <a:srgbClr val="003779"/>
              </a:solidFill>
            </a:endParaRPr>
          </a:p>
          <a:p>
            <a:pPr algn="ctr"/>
            <a:endParaRPr lang="en-GB" dirty="0">
              <a:solidFill>
                <a:srgbClr val="003779"/>
              </a:solidFill>
            </a:endParaRPr>
          </a:p>
          <a:p>
            <a:pPr algn="ctr"/>
            <a:endParaRPr lang="en-GB" dirty="0">
              <a:solidFill>
                <a:srgbClr val="003779"/>
              </a:solidFill>
            </a:endParaRPr>
          </a:p>
          <a:p>
            <a:pPr algn="ctr"/>
            <a:endParaRPr lang="en-GB" dirty="0">
              <a:solidFill>
                <a:srgbClr val="003779"/>
              </a:solidFill>
            </a:endParaRPr>
          </a:p>
          <a:p>
            <a:pPr algn="ctr"/>
            <a:endParaRPr lang="en-GB" dirty="0">
              <a:solidFill>
                <a:srgbClr val="003779"/>
              </a:solidFill>
            </a:endParaRPr>
          </a:p>
          <a:p>
            <a:pPr algn="ctr"/>
            <a:endParaRPr lang="en-GB" dirty="0">
              <a:solidFill>
                <a:srgbClr val="003779"/>
              </a:solidFill>
            </a:endParaRPr>
          </a:p>
          <a:p>
            <a:pPr algn="ctr"/>
            <a:endParaRPr lang="en-GB" dirty="0">
              <a:solidFill>
                <a:srgbClr val="003779"/>
              </a:solidFill>
            </a:endParaRPr>
          </a:p>
          <a:p>
            <a:pPr algn="ctr"/>
            <a:endParaRPr lang="en-GB" dirty="0">
              <a:solidFill>
                <a:srgbClr val="003779"/>
              </a:solidFill>
            </a:endParaRPr>
          </a:p>
          <a:p>
            <a:pPr algn="ctr"/>
            <a:r>
              <a:rPr lang="en-GB" dirty="0"/>
              <a:t> 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75A28825-1CC1-4D50-AE33-19D9C13C0F11}"/>
              </a:ext>
            </a:extLst>
          </p:cNvPr>
          <p:cNvSpPr/>
          <p:nvPr/>
        </p:nvSpPr>
        <p:spPr>
          <a:xfrm>
            <a:off x="2058189" y="4239049"/>
            <a:ext cx="1419138" cy="143403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r>
              <a:rPr lang="en-GB" dirty="0"/>
              <a:t>Food system</a:t>
            </a:r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  <p:pic>
        <p:nvPicPr>
          <p:cNvPr id="11" name="Grafik 10" descr="Kuh">
            <a:extLst>
              <a:ext uri="{FF2B5EF4-FFF2-40B4-BE49-F238E27FC236}">
                <a16:creationId xmlns:a16="http://schemas.microsoft.com/office/drawing/2014/main" id="{6B05F893-E297-43B2-9B3E-7B45AB9984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01072" y="4003362"/>
            <a:ext cx="965794" cy="965794"/>
          </a:xfrm>
          <a:prstGeom prst="rect">
            <a:avLst/>
          </a:prstGeom>
        </p:spPr>
      </p:pic>
      <p:pic>
        <p:nvPicPr>
          <p:cNvPr id="13" name="Grafik 12" descr="Huhn">
            <a:extLst>
              <a:ext uri="{FF2B5EF4-FFF2-40B4-BE49-F238E27FC236}">
                <a16:creationId xmlns:a16="http://schemas.microsoft.com/office/drawing/2014/main" id="{EA031A6F-A1E6-4632-8F1E-131F7976A59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3713528" y="4941542"/>
            <a:ext cx="342066" cy="342066"/>
          </a:xfrm>
          <a:prstGeom prst="rect">
            <a:avLst/>
          </a:prstGeom>
        </p:spPr>
      </p:pic>
      <p:pic>
        <p:nvPicPr>
          <p:cNvPr id="15" name="Grafik 14" descr="Schaf">
            <a:extLst>
              <a:ext uri="{FF2B5EF4-FFF2-40B4-BE49-F238E27FC236}">
                <a16:creationId xmlns:a16="http://schemas.microsoft.com/office/drawing/2014/main" id="{BE1369BD-13DC-480D-BC42-941708CB1E0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58016" y="4486259"/>
            <a:ext cx="519330" cy="519330"/>
          </a:xfrm>
          <a:prstGeom prst="rect">
            <a:avLst/>
          </a:prstGeom>
        </p:spPr>
      </p:pic>
      <p:pic>
        <p:nvPicPr>
          <p:cNvPr id="17" name="Grafik 16" descr="Ziege">
            <a:extLst>
              <a:ext uri="{FF2B5EF4-FFF2-40B4-BE49-F238E27FC236}">
                <a16:creationId xmlns:a16="http://schemas.microsoft.com/office/drawing/2014/main" id="{6C611F30-296D-428B-AF64-E5110B18036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271119" y="4793438"/>
            <a:ext cx="490170" cy="490170"/>
          </a:xfrm>
          <a:prstGeom prst="rect">
            <a:avLst/>
          </a:prstGeom>
        </p:spPr>
      </p:pic>
      <p:pic>
        <p:nvPicPr>
          <p:cNvPr id="19" name="Grafik 18" descr="Schwein">
            <a:extLst>
              <a:ext uri="{FF2B5EF4-FFF2-40B4-BE49-F238E27FC236}">
                <a16:creationId xmlns:a16="http://schemas.microsoft.com/office/drawing/2014/main" id="{1531C45D-8083-4EA4-8FE7-9F7DD2E42A4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H="1">
            <a:off x="3966261" y="5063516"/>
            <a:ext cx="490171" cy="490171"/>
          </a:xfrm>
          <a:prstGeom prst="rect">
            <a:avLst/>
          </a:prstGeom>
        </p:spPr>
      </p:pic>
      <p:sp>
        <p:nvSpPr>
          <p:cNvPr id="21" name="Freihandform: Form 20">
            <a:extLst>
              <a:ext uri="{FF2B5EF4-FFF2-40B4-BE49-F238E27FC236}">
                <a16:creationId xmlns:a16="http://schemas.microsoft.com/office/drawing/2014/main" id="{86328B4F-62EF-4088-9E69-AB871EC190DC}"/>
              </a:ext>
            </a:extLst>
          </p:cNvPr>
          <p:cNvSpPr/>
          <p:nvPr/>
        </p:nvSpPr>
        <p:spPr>
          <a:xfrm>
            <a:off x="3021810" y="3797651"/>
            <a:ext cx="1544052" cy="1825443"/>
          </a:xfrm>
          <a:custGeom>
            <a:avLst/>
            <a:gdLst>
              <a:gd name="connsiteX0" fmla="*/ 0 w 1828800"/>
              <a:gd name="connsiteY0" fmla="*/ 597877 h 2083777"/>
              <a:gd name="connsiteX1" fmla="*/ 606669 w 1828800"/>
              <a:gd name="connsiteY1" fmla="*/ 0 h 2083777"/>
              <a:gd name="connsiteX2" fmla="*/ 1292469 w 1828800"/>
              <a:gd name="connsiteY2" fmla="*/ 219807 h 2083777"/>
              <a:gd name="connsiteX3" fmla="*/ 1828800 w 1828800"/>
              <a:gd name="connsiteY3" fmla="*/ 1046284 h 2083777"/>
              <a:gd name="connsiteX4" fmla="*/ 1696915 w 1828800"/>
              <a:gd name="connsiteY4" fmla="*/ 2057400 h 2083777"/>
              <a:gd name="connsiteX5" fmla="*/ 1046285 w 1828800"/>
              <a:gd name="connsiteY5" fmla="*/ 2083777 h 2083777"/>
              <a:gd name="connsiteX6" fmla="*/ 298938 w 1828800"/>
              <a:gd name="connsiteY6" fmla="*/ 1811215 h 2083777"/>
              <a:gd name="connsiteX7" fmla="*/ 0 w 1828800"/>
              <a:gd name="connsiteY7" fmla="*/ 597877 h 2083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28800" h="2083777">
                <a:moveTo>
                  <a:pt x="0" y="597877"/>
                </a:moveTo>
                <a:lnTo>
                  <a:pt x="606669" y="0"/>
                </a:lnTo>
                <a:lnTo>
                  <a:pt x="1292469" y="219807"/>
                </a:lnTo>
                <a:lnTo>
                  <a:pt x="1828800" y="1046284"/>
                </a:lnTo>
                <a:lnTo>
                  <a:pt x="1696915" y="2057400"/>
                </a:lnTo>
                <a:lnTo>
                  <a:pt x="1046285" y="2083777"/>
                </a:lnTo>
                <a:lnTo>
                  <a:pt x="298938" y="1811215"/>
                </a:lnTo>
                <a:lnTo>
                  <a:pt x="0" y="597877"/>
                </a:lnTo>
                <a:close/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CFE232A9-5B55-451B-B36E-0CF89FA6ECCB}"/>
              </a:ext>
            </a:extLst>
          </p:cNvPr>
          <p:cNvSpPr txBox="1"/>
          <p:nvPr/>
        </p:nvSpPr>
        <p:spPr>
          <a:xfrm>
            <a:off x="2465020" y="2584967"/>
            <a:ext cx="2497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Biophysical structure </a:t>
            </a:r>
          </a:p>
        </p:txBody>
      </p:sp>
      <p:sp>
        <p:nvSpPr>
          <p:cNvPr id="28" name="Pfeil: nach rechts 27">
            <a:extLst>
              <a:ext uri="{FF2B5EF4-FFF2-40B4-BE49-F238E27FC236}">
                <a16:creationId xmlns:a16="http://schemas.microsoft.com/office/drawing/2014/main" id="{20624CA9-9F50-4864-9FE7-EA1F794017F1}"/>
              </a:ext>
            </a:extLst>
          </p:cNvPr>
          <p:cNvSpPr/>
          <p:nvPr/>
        </p:nvSpPr>
        <p:spPr>
          <a:xfrm>
            <a:off x="5088852" y="3400053"/>
            <a:ext cx="677677" cy="562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B80D1362-5375-4510-9198-C3F008671520}"/>
              </a:ext>
            </a:extLst>
          </p:cNvPr>
          <p:cNvSpPr txBox="1"/>
          <p:nvPr/>
        </p:nvSpPr>
        <p:spPr>
          <a:xfrm>
            <a:off x="5701462" y="3316568"/>
            <a:ext cx="1143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Ecological processes </a:t>
            </a:r>
          </a:p>
        </p:txBody>
      </p:sp>
      <p:sp>
        <p:nvSpPr>
          <p:cNvPr id="30" name="Pfeil: nach unten 29">
            <a:extLst>
              <a:ext uri="{FF2B5EF4-FFF2-40B4-BE49-F238E27FC236}">
                <a16:creationId xmlns:a16="http://schemas.microsoft.com/office/drawing/2014/main" id="{FD297957-82E4-4A72-8F4A-B759CD6BDC33}"/>
              </a:ext>
            </a:extLst>
          </p:cNvPr>
          <p:cNvSpPr/>
          <p:nvPr/>
        </p:nvSpPr>
        <p:spPr>
          <a:xfrm>
            <a:off x="5971808" y="4054246"/>
            <a:ext cx="342900" cy="5543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DFEF21AB-6F77-4CB6-8C72-F54A684F1DA6}"/>
              </a:ext>
            </a:extLst>
          </p:cNvPr>
          <p:cNvSpPr txBox="1"/>
          <p:nvPr/>
        </p:nvSpPr>
        <p:spPr>
          <a:xfrm>
            <a:off x="5581202" y="4655487"/>
            <a:ext cx="1335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Ecosystem services </a:t>
            </a:r>
          </a:p>
        </p:txBody>
      </p:sp>
      <p:sp>
        <p:nvSpPr>
          <p:cNvPr id="32" name="Pfeil: nach rechts 31">
            <a:extLst>
              <a:ext uri="{FF2B5EF4-FFF2-40B4-BE49-F238E27FC236}">
                <a16:creationId xmlns:a16="http://schemas.microsoft.com/office/drawing/2014/main" id="{AF09CF78-1734-4DC3-B0B3-B47DFEDEDB0E}"/>
              </a:ext>
            </a:extLst>
          </p:cNvPr>
          <p:cNvSpPr/>
          <p:nvPr/>
        </p:nvSpPr>
        <p:spPr>
          <a:xfrm>
            <a:off x="6750120" y="4793438"/>
            <a:ext cx="896816" cy="3293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9498DB85-10A5-406A-89BA-C14F5EC3B894}"/>
              </a:ext>
            </a:extLst>
          </p:cNvPr>
          <p:cNvSpPr txBox="1"/>
          <p:nvPr/>
        </p:nvSpPr>
        <p:spPr>
          <a:xfrm>
            <a:off x="7815171" y="4756876"/>
            <a:ext cx="2459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Benefit and values 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3DDE3EDB-5DEE-494C-8040-FF146D0A97D5}"/>
              </a:ext>
            </a:extLst>
          </p:cNvPr>
          <p:cNvSpPr/>
          <p:nvPr/>
        </p:nvSpPr>
        <p:spPr>
          <a:xfrm>
            <a:off x="1371599" y="2417885"/>
            <a:ext cx="4193932" cy="3711453"/>
          </a:xfrm>
          <a:prstGeom prst="ellipse">
            <a:avLst/>
          </a:prstGeom>
          <a:noFill/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47015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79C82F-CB96-A041-9B98-BB45F41CAE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C02BF3-6CFC-A548-B91D-73F201674A01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D9B185FA-9C72-406A-9635-AAD98595BD50}"/>
              </a:ext>
            </a:extLst>
          </p:cNvPr>
          <p:cNvSpPr/>
          <p:nvPr/>
        </p:nvSpPr>
        <p:spPr>
          <a:xfrm>
            <a:off x="315913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GB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7FD8215-754C-4B40-AF19-05D0B7874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Concept derrière </a:t>
            </a:r>
            <a:r>
              <a:rPr lang="en-GB" dirty="0" err="1"/>
              <a:t>GeoSOL</a:t>
            </a:r>
            <a:r>
              <a:rPr lang="en-GB" dirty="0"/>
              <a:t> 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63457CA3-EC53-40EC-8640-D7ABF2175F8B}"/>
              </a:ext>
            </a:extLst>
          </p:cNvPr>
          <p:cNvSpPr/>
          <p:nvPr/>
        </p:nvSpPr>
        <p:spPr>
          <a:xfrm>
            <a:off x="1213338" y="1837955"/>
            <a:ext cx="6365632" cy="480218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Biosphere</a:t>
            </a:r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AAE65E2E-7188-4059-AB1F-A92A166641FA}"/>
              </a:ext>
            </a:extLst>
          </p:cNvPr>
          <p:cNvSpPr/>
          <p:nvPr/>
        </p:nvSpPr>
        <p:spPr>
          <a:xfrm>
            <a:off x="1514976" y="2998177"/>
            <a:ext cx="2617903" cy="276078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solidFill>
                  <a:srgbClr val="003779"/>
                </a:solidFill>
              </a:rPr>
              <a:t>Bioeconomy</a:t>
            </a:r>
            <a:endParaRPr lang="en-GB" dirty="0">
              <a:solidFill>
                <a:srgbClr val="003779"/>
              </a:solidFill>
            </a:endParaRPr>
          </a:p>
          <a:p>
            <a:pPr algn="ctr"/>
            <a:endParaRPr lang="en-GB" dirty="0">
              <a:solidFill>
                <a:srgbClr val="003779"/>
              </a:solidFill>
            </a:endParaRPr>
          </a:p>
          <a:p>
            <a:pPr algn="ctr"/>
            <a:endParaRPr lang="en-GB" dirty="0">
              <a:solidFill>
                <a:srgbClr val="003779"/>
              </a:solidFill>
            </a:endParaRPr>
          </a:p>
          <a:p>
            <a:pPr algn="ctr"/>
            <a:endParaRPr lang="en-GB" dirty="0">
              <a:solidFill>
                <a:srgbClr val="003779"/>
              </a:solidFill>
            </a:endParaRPr>
          </a:p>
          <a:p>
            <a:pPr algn="ctr"/>
            <a:endParaRPr lang="en-GB" dirty="0">
              <a:solidFill>
                <a:srgbClr val="003779"/>
              </a:solidFill>
            </a:endParaRPr>
          </a:p>
          <a:p>
            <a:pPr algn="ctr"/>
            <a:endParaRPr lang="en-GB" dirty="0">
              <a:solidFill>
                <a:srgbClr val="003779"/>
              </a:solidFill>
            </a:endParaRPr>
          </a:p>
          <a:p>
            <a:pPr algn="ctr"/>
            <a:endParaRPr lang="en-GB" dirty="0">
              <a:solidFill>
                <a:srgbClr val="003779"/>
              </a:solidFill>
            </a:endParaRPr>
          </a:p>
          <a:p>
            <a:pPr algn="ctr"/>
            <a:endParaRPr lang="en-GB" dirty="0">
              <a:solidFill>
                <a:srgbClr val="003779"/>
              </a:solidFill>
            </a:endParaRPr>
          </a:p>
          <a:p>
            <a:pPr algn="ctr"/>
            <a:r>
              <a:rPr lang="en-GB" dirty="0"/>
              <a:t> 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75A28825-1CC1-4D50-AE33-19D9C13C0F11}"/>
              </a:ext>
            </a:extLst>
          </p:cNvPr>
          <p:cNvSpPr/>
          <p:nvPr/>
        </p:nvSpPr>
        <p:spPr>
          <a:xfrm>
            <a:off x="2058189" y="4239049"/>
            <a:ext cx="1419138" cy="143403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r>
              <a:rPr lang="en-GB" dirty="0"/>
              <a:t>Food system</a:t>
            </a:r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  <p:pic>
        <p:nvPicPr>
          <p:cNvPr id="11" name="Grafik 10" descr="Kuh">
            <a:extLst>
              <a:ext uri="{FF2B5EF4-FFF2-40B4-BE49-F238E27FC236}">
                <a16:creationId xmlns:a16="http://schemas.microsoft.com/office/drawing/2014/main" id="{6B05F893-E297-43B2-9B3E-7B45AB9984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01072" y="4003362"/>
            <a:ext cx="965794" cy="965794"/>
          </a:xfrm>
          <a:prstGeom prst="rect">
            <a:avLst/>
          </a:prstGeom>
        </p:spPr>
      </p:pic>
      <p:pic>
        <p:nvPicPr>
          <p:cNvPr id="13" name="Grafik 12" descr="Huhn">
            <a:extLst>
              <a:ext uri="{FF2B5EF4-FFF2-40B4-BE49-F238E27FC236}">
                <a16:creationId xmlns:a16="http://schemas.microsoft.com/office/drawing/2014/main" id="{EA031A6F-A1E6-4632-8F1E-131F7976A59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3713528" y="4941542"/>
            <a:ext cx="342066" cy="342066"/>
          </a:xfrm>
          <a:prstGeom prst="rect">
            <a:avLst/>
          </a:prstGeom>
        </p:spPr>
      </p:pic>
      <p:pic>
        <p:nvPicPr>
          <p:cNvPr id="15" name="Grafik 14" descr="Schaf">
            <a:extLst>
              <a:ext uri="{FF2B5EF4-FFF2-40B4-BE49-F238E27FC236}">
                <a16:creationId xmlns:a16="http://schemas.microsoft.com/office/drawing/2014/main" id="{BE1369BD-13DC-480D-BC42-941708CB1E0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58016" y="4486259"/>
            <a:ext cx="519330" cy="519330"/>
          </a:xfrm>
          <a:prstGeom prst="rect">
            <a:avLst/>
          </a:prstGeom>
        </p:spPr>
      </p:pic>
      <p:pic>
        <p:nvPicPr>
          <p:cNvPr id="17" name="Grafik 16" descr="Ziege">
            <a:extLst>
              <a:ext uri="{FF2B5EF4-FFF2-40B4-BE49-F238E27FC236}">
                <a16:creationId xmlns:a16="http://schemas.microsoft.com/office/drawing/2014/main" id="{6C611F30-296D-428B-AF64-E5110B18036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271119" y="4793438"/>
            <a:ext cx="490170" cy="490170"/>
          </a:xfrm>
          <a:prstGeom prst="rect">
            <a:avLst/>
          </a:prstGeom>
        </p:spPr>
      </p:pic>
      <p:pic>
        <p:nvPicPr>
          <p:cNvPr id="19" name="Grafik 18" descr="Schwein">
            <a:extLst>
              <a:ext uri="{FF2B5EF4-FFF2-40B4-BE49-F238E27FC236}">
                <a16:creationId xmlns:a16="http://schemas.microsoft.com/office/drawing/2014/main" id="{1531C45D-8083-4EA4-8FE7-9F7DD2E42A4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H="1">
            <a:off x="3966261" y="5063516"/>
            <a:ext cx="490171" cy="490171"/>
          </a:xfrm>
          <a:prstGeom prst="rect">
            <a:avLst/>
          </a:prstGeom>
        </p:spPr>
      </p:pic>
      <p:sp>
        <p:nvSpPr>
          <p:cNvPr id="21" name="Freihandform: Form 20">
            <a:extLst>
              <a:ext uri="{FF2B5EF4-FFF2-40B4-BE49-F238E27FC236}">
                <a16:creationId xmlns:a16="http://schemas.microsoft.com/office/drawing/2014/main" id="{86328B4F-62EF-4088-9E69-AB871EC190DC}"/>
              </a:ext>
            </a:extLst>
          </p:cNvPr>
          <p:cNvSpPr/>
          <p:nvPr/>
        </p:nvSpPr>
        <p:spPr>
          <a:xfrm>
            <a:off x="3021810" y="3797651"/>
            <a:ext cx="1544052" cy="1825443"/>
          </a:xfrm>
          <a:custGeom>
            <a:avLst/>
            <a:gdLst>
              <a:gd name="connsiteX0" fmla="*/ 0 w 1828800"/>
              <a:gd name="connsiteY0" fmla="*/ 597877 h 2083777"/>
              <a:gd name="connsiteX1" fmla="*/ 606669 w 1828800"/>
              <a:gd name="connsiteY1" fmla="*/ 0 h 2083777"/>
              <a:gd name="connsiteX2" fmla="*/ 1292469 w 1828800"/>
              <a:gd name="connsiteY2" fmla="*/ 219807 h 2083777"/>
              <a:gd name="connsiteX3" fmla="*/ 1828800 w 1828800"/>
              <a:gd name="connsiteY3" fmla="*/ 1046284 h 2083777"/>
              <a:gd name="connsiteX4" fmla="*/ 1696915 w 1828800"/>
              <a:gd name="connsiteY4" fmla="*/ 2057400 h 2083777"/>
              <a:gd name="connsiteX5" fmla="*/ 1046285 w 1828800"/>
              <a:gd name="connsiteY5" fmla="*/ 2083777 h 2083777"/>
              <a:gd name="connsiteX6" fmla="*/ 298938 w 1828800"/>
              <a:gd name="connsiteY6" fmla="*/ 1811215 h 2083777"/>
              <a:gd name="connsiteX7" fmla="*/ 0 w 1828800"/>
              <a:gd name="connsiteY7" fmla="*/ 597877 h 2083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28800" h="2083777">
                <a:moveTo>
                  <a:pt x="0" y="597877"/>
                </a:moveTo>
                <a:lnTo>
                  <a:pt x="606669" y="0"/>
                </a:lnTo>
                <a:lnTo>
                  <a:pt x="1292469" y="219807"/>
                </a:lnTo>
                <a:lnTo>
                  <a:pt x="1828800" y="1046284"/>
                </a:lnTo>
                <a:lnTo>
                  <a:pt x="1696915" y="2057400"/>
                </a:lnTo>
                <a:lnTo>
                  <a:pt x="1046285" y="2083777"/>
                </a:lnTo>
                <a:lnTo>
                  <a:pt x="298938" y="1811215"/>
                </a:lnTo>
                <a:lnTo>
                  <a:pt x="0" y="597877"/>
                </a:lnTo>
                <a:close/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CFE232A9-5B55-451B-B36E-0CF89FA6ECCB}"/>
              </a:ext>
            </a:extLst>
          </p:cNvPr>
          <p:cNvSpPr txBox="1"/>
          <p:nvPr/>
        </p:nvSpPr>
        <p:spPr>
          <a:xfrm>
            <a:off x="2465020" y="2584967"/>
            <a:ext cx="2497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Biophysical structure </a:t>
            </a:r>
          </a:p>
        </p:txBody>
      </p:sp>
      <p:sp>
        <p:nvSpPr>
          <p:cNvPr id="28" name="Pfeil: nach rechts 27">
            <a:extLst>
              <a:ext uri="{FF2B5EF4-FFF2-40B4-BE49-F238E27FC236}">
                <a16:creationId xmlns:a16="http://schemas.microsoft.com/office/drawing/2014/main" id="{20624CA9-9F50-4864-9FE7-EA1F794017F1}"/>
              </a:ext>
            </a:extLst>
          </p:cNvPr>
          <p:cNvSpPr/>
          <p:nvPr/>
        </p:nvSpPr>
        <p:spPr>
          <a:xfrm>
            <a:off x="5088852" y="3400053"/>
            <a:ext cx="677677" cy="562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B80D1362-5375-4510-9198-C3F008671520}"/>
              </a:ext>
            </a:extLst>
          </p:cNvPr>
          <p:cNvSpPr txBox="1"/>
          <p:nvPr/>
        </p:nvSpPr>
        <p:spPr>
          <a:xfrm>
            <a:off x="5701462" y="3316568"/>
            <a:ext cx="1143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Ecological processes </a:t>
            </a:r>
          </a:p>
        </p:txBody>
      </p:sp>
      <p:sp>
        <p:nvSpPr>
          <p:cNvPr id="30" name="Pfeil: nach unten 29">
            <a:extLst>
              <a:ext uri="{FF2B5EF4-FFF2-40B4-BE49-F238E27FC236}">
                <a16:creationId xmlns:a16="http://schemas.microsoft.com/office/drawing/2014/main" id="{FD297957-82E4-4A72-8F4A-B759CD6BDC33}"/>
              </a:ext>
            </a:extLst>
          </p:cNvPr>
          <p:cNvSpPr/>
          <p:nvPr/>
        </p:nvSpPr>
        <p:spPr>
          <a:xfrm>
            <a:off x="5971808" y="4054246"/>
            <a:ext cx="342900" cy="5543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DFEF21AB-6F77-4CB6-8C72-F54A684F1DA6}"/>
              </a:ext>
            </a:extLst>
          </p:cNvPr>
          <p:cNvSpPr txBox="1"/>
          <p:nvPr/>
        </p:nvSpPr>
        <p:spPr>
          <a:xfrm>
            <a:off x="5581202" y="4655487"/>
            <a:ext cx="1335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Ecosystem services </a:t>
            </a:r>
          </a:p>
        </p:txBody>
      </p:sp>
      <p:sp>
        <p:nvSpPr>
          <p:cNvPr id="32" name="Pfeil: nach rechts 31">
            <a:extLst>
              <a:ext uri="{FF2B5EF4-FFF2-40B4-BE49-F238E27FC236}">
                <a16:creationId xmlns:a16="http://schemas.microsoft.com/office/drawing/2014/main" id="{AF09CF78-1734-4DC3-B0B3-B47DFEDEDB0E}"/>
              </a:ext>
            </a:extLst>
          </p:cNvPr>
          <p:cNvSpPr/>
          <p:nvPr/>
        </p:nvSpPr>
        <p:spPr>
          <a:xfrm>
            <a:off x="6750120" y="4793438"/>
            <a:ext cx="896816" cy="3293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9498DB85-10A5-406A-89BA-C14F5EC3B894}"/>
              </a:ext>
            </a:extLst>
          </p:cNvPr>
          <p:cNvSpPr txBox="1"/>
          <p:nvPr/>
        </p:nvSpPr>
        <p:spPr>
          <a:xfrm>
            <a:off x="7815171" y="4756876"/>
            <a:ext cx="2459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Benefit and values 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3DDE3EDB-5DEE-494C-8040-FF146D0A97D5}"/>
              </a:ext>
            </a:extLst>
          </p:cNvPr>
          <p:cNvSpPr/>
          <p:nvPr/>
        </p:nvSpPr>
        <p:spPr>
          <a:xfrm>
            <a:off x="1371599" y="2417885"/>
            <a:ext cx="4193932" cy="3711453"/>
          </a:xfrm>
          <a:prstGeom prst="ellipse">
            <a:avLst/>
          </a:prstGeom>
          <a:noFill/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5984D793-F0CB-4065-9B0B-902D5BF8273C}"/>
              </a:ext>
            </a:extLst>
          </p:cNvPr>
          <p:cNvSpPr txBox="1"/>
          <p:nvPr/>
        </p:nvSpPr>
        <p:spPr>
          <a:xfrm>
            <a:off x="4746212" y="2600009"/>
            <a:ext cx="6820176" cy="34163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Ecosystem services cascade model (</a:t>
            </a:r>
            <a:r>
              <a:rPr lang="en-US" dirty="0"/>
              <a:t>Haines-Young, R., &amp; </a:t>
            </a:r>
            <a:r>
              <a:rPr lang="en-US" dirty="0" err="1"/>
              <a:t>Potschin</a:t>
            </a:r>
            <a:r>
              <a:rPr lang="en-US" dirty="0"/>
              <a:t>, M. (2010)</a:t>
            </a:r>
            <a:r>
              <a:rPr lang="en-GB" dirty="0"/>
              <a:t>)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 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B1D01DEE-7CCF-4AFB-8E70-17D37F8E8D7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43185" y="5864673"/>
            <a:ext cx="1910615" cy="95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4010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79C82F-CB96-A041-9B98-BB45F41CAE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C02BF3-6CFC-A548-B91D-73F201674A01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D9B185FA-9C72-406A-9635-AAD98595BD50}"/>
              </a:ext>
            </a:extLst>
          </p:cNvPr>
          <p:cNvSpPr/>
          <p:nvPr/>
        </p:nvSpPr>
        <p:spPr>
          <a:xfrm>
            <a:off x="315913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GB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7FD8215-754C-4B40-AF19-05D0B7874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Concept derrière </a:t>
            </a:r>
            <a:r>
              <a:rPr lang="en-GB" dirty="0" err="1"/>
              <a:t>GeoSOL</a:t>
            </a:r>
            <a:r>
              <a:rPr lang="en-GB" dirty="0"/>
              <a:t> 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63457CA3-EC53-40EC-8640-D7ABF2175F8B}"/>
              </a:ext>
            </a:extLst>
          </p:cNvPr>
          <p:cNvSpPr/>
          <p:nvPr/>
        </p:nvSpPr>
        <p:spPr>
          <a:xfrm>
            <a:off x="1213338" y="1837955"/>
            <a:ext cx="6365632" cy="4802187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Biosphere</a:t>
            </a:r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AAE65E2E-7188-4059-AB1F-A92A166641FA}"/>
              </a:ext>
            </a:extLst>
          </p:cNvPr>
          <p:cNvSpPr/>
          <p:nvPr/>
        </p:nvSpPr>
        <p:spPr>
          <a:xfrm>
            <a:off x="1514976" y="2998177"/>
            <a:ext cx="2617903" cy="276078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solidFill>
                  <a:srgbClr val="003779"/>
                </a:solidFill>
              </a:rPr>
              <a:t>Bioeconomy</a:t>
            </a:r>
            <a:endParaRPr lang="en-GB" dirty="0">
              <a:solidFill>
                <a:srgbClr val="003779"/>
              </a:solidFill>
            </a:endParaRPr>
          </a:p>
          <a:p>
            <a:pPr algn="ctr"/>
            <a:endParaRPr lang="en-GB" dirty="0">
              <a:solidFill>
                <a:srgbClr val="003779"/>
              </a:solidFill>
            </a:endParaRPr>
          </a:p>
          <a:p>
            <a:pPr algn="ctr"/>
            <a:endParaRPr lang="en-GB" dirty="0">
              <a:solidFill>
                <a:srgbClr val="003779"/>
              </a:solidFill>
            </a:endParaRPr>
          </a:p>
          <a:p>
            <a:pPr algn="ctr"/>
            <a:endParaRPr lang="en-GB" dirty="0">
              <a:solidFill>
                <a:srgbClr val="003779"/>
              </a:solidFill>
            </a:endParaRPr>
          </a:p>
          <a:p>
            <a:pPr algn="ctr"/>
            <a:endParaRPr lang="en-GB" dirty="0">
              <a:solidFill>
                <a:srgbClr val="003779"/>
              </a:solidFill>
            </a:endParaRPr>
          </a:p>
          <a:p>
            <a:pPr algn="ctr"/>
            <a:endParaRPr lang="en-GB" dirty="0">
              <a:solidFill>
                <a:srgbClr val="003779"/>
              </a:solidFill>
            </a:endParaRPr>
          </a:p>
          <a:p>
            <a:pPr algn="ctr"/>
            <a:endParaRPr lang="en-GB" dirty="0">
              <a:solidFill>
                <a:srgbClr val="003779"/>
              </a:solidFill>
            </a:endParaRPr>
          </a:p>
          <a:p>
            <a:pPr algn="ctr"/>
            <a:endParaRPr lang="en-GB" dirty="0">
              <a:solidFill>
                <a:srgbClr val="003779"/>
              </a:solidFill>
            </a:endParaRPr>
          </a:p>
          <a:p>
            <a:pPr algn="ctr"/>
            <a:r>
              <a:rPr lang="en-GB" dirty="0"/>
              <a:t> 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75A28825-1CC1-4D50-AE33-19D9C13C0F11}"/>
              </a:ext>
            </a:extLst>
          </p:cNvPr>
          <p:cNvSpPr/>
          <p:nvPr/>
        </p:nvSpPr>
        <p:spPr>
          <a:xfrm>
            <a:off x="2058189" y="4239049"/>
            <a:ext cx="1419138" cy="143403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r>
              <a:rPr lang="en-GB" b="1" dirty="0" err="1"/>
              <a:t>SOLm</a:t>
            </a:r>
            <a:endParaRPr lang="en-GB" b="1" dirty="0"/>
          </a:p>
          <a:p>
            <a:pPr algn="ctr"/>
            <a:r>
              <a:rPr lang="en-GB" dirty="0"/>
              <a:t>Food system</a:t>
            </a:r>
          </a:p>
          <a:p>
            <a:pPr algn="ctr"/>
            <a:endParaRPr lang="en-GB" dirty="0"/>
          </a:p>
          <a:p>
            <a:pPr algn="ctr"/>
            <a:endParaRPr lang="en-GB" dirty="0"/>
          </a:p>
        </p:txBody>
      </p:sp>
      <p:pic>
        <p:nvPicPr>
          <p:cNvPr id="11" name="Grafik 10" descr="Kuh">
            <a:extLst>
              <a:ext uri="{FF2B5EF4-FFF2-40B4-BE49-F238E27FC236}">
                <a16:creationId xmlns:a16="http://schemas.microsoft.com/office/drawing/2014/main" id="{6B05F893-E297-43B2-9B3E-7B45AB9984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01072" y="4003362"/>
            <a:ext cx="965794" cy="965794"/>
          </a:xfrm>
          <a:prstGeom prst="rect">
            <a:avLst/>
          </a:prstGeom>
        </p:spPr>
      </p:pic>
      <p:pic>
        <p:nvPicPr>
          <p:cNvPr id="13" name="Grafik 12" descr="Huhn">
            <a:extLst>
              <a:ext uri="{FF2B5EF4-FFF2-40B4-BE49-F238E27FC236}">
                <a16:creationId xmlns:a16="http://schemas.microsoft.com/office/drawing/2014/main" id="{EA031A6F-A1E6-4632-8F1E-131F7976A59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3713528" y="4941542"/>
            <a:ext cx="342066" cy="342066"/>
          </a:xfrm>
          <a:prstGeom prst="rect">
            <a:avLst/>
          </a:prstGeom>
        </p:spPr>
      </p:pic>
      <p:pic>
        <p:nvPicPr>
          <p:cNvPr id="15" name="Grafik 14" descr="Schaf">
            <a:extLst>
              <a:ext uri="{FF2B5EF4-FFF2-40B4-BE49-F238E27FC236}">
                <a16:creationId xmlns:a16="http://schemas.microsoft.com/office/drawing/2014/main" id="{BE1369BD-13DC-480D-BC42-941708CB1E0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58016" y="4486259"/>
            <a:ext cx="519330" cy="519330"/>
          </a:xfrm>
          <a:prstGeom prst="rect">
            <a:avLst/>
          </a:prstGeom>
        </p:spPr>
      </p:pic>
      <p:pic>
        <p:nvPicPr>
          <p:cNvPr id="17" name="Grafik 16" descr="Ziege">
            <a:extLst>
              <a:ext uri="{FF2B5EF4-FFF2-40B4-BE49-F238E27FC236}">
                <a16:creationId xmlns:a16="http://schemas.microsoft.com/office/drawing/2014/main" id="{6C611F30-296D-428B-AF64-E5110B18036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271119" y="4793438"/>
            <a:ext cx="490170" cy="490170"/>
          </a:xfrm>
          <a:prstGeom prst="rect">
            <a:avLst/>
          </a:prstGeom>
        </p:spPr>
      </p:pic>
      <p:pic>
        <p:nvPicPr>
          <p:cNvPr id="19" name="Grafik 18" descr="Schwein">
            <a:extLst>
              <a:ext uri="{FF2B5EF4-FFF2-40B4-BE49-F238E27FC236}">
                <a16:creationId xmlns:a16="http://schemas.microsoft.com/office/drawing/2014/main" id="{1531C45D-8083-4EA4-8FE7-9F7DD2E42A4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H="1">
            <a:off x="3966261" y="5063516"/>
            <a:ext cx="490171" cy="490171"/>
          </a:xfrm>
          <a:prstGeom prst="rect">
            <a:avLst/>
          </a:prstGeom>
        </p:spPr>
      </p:pic>
      <p:sp>
        <p:nvSpPr>
          <p:cNvPr id="21" name="Freihandform: Form 20">
            <a:extLst>
              <a:ext uri="{FF2B5EF4-FFF2-40B4-BE49-F238E27FC236}">
                <a16:creationId xmlns:a16="http://schemas.microsoft.com/office/drawing/2014/main" id="{86328B4F-62EF-4088-9E69-AB871EC190DC}"/>
              </a:ext>
            </a:extLst>
          </p:cNvPr>
          <p:cNvSpPr/>
          <p:nvPr/>
        </p:nvSpPr>
        <p:spPr>
          <a:xfrm>
            <a:off x="3021810" y="3797651"/>
            <a:ext cx="1544052" cy="1825443"/>
          </a:xfrm>
          <a:custGeom>
            <a:avLst/>
            <a:gdLst>
              <a:gd name="connsiteX0" fmla="*/ 0 w 1828800"/>
              <a:gd name="connsiteY0" fmla="*/ 597877 h 2083777"/>
              <a:gd name="connsiteX1" fmla="*/ 606669 w 1828800"/>
              <a:gd name="connsiteY1" fmla="*/ 0 h 2083777"/>
              <a:gd name="connsiteX2" fmla="*/ 1292469 w 1828800"/>
              <a:gd name="connsiteY2" fmla="*/ 219807 h 2083777"/>
              <a:gd name="connsiteX3" fmla="*/ 1828800 w 1828800"/>
              <a:gd name="connsiteY3" fmla="*/ 1046284 h 2083777"/>
              <a:gd name="connsiteX4" fmla="*/ 1696915 w 1828800"/>
              <a:gd name="connsiteY4" fmla="*/ 2057400 h 2083777"/>
              <a:gd name="connsiteX5" fmla="*/ 1046285 w 1828800"/>
              <a:gd name="connsiteY5" fmla="*/ 2083777 h 2083777"/>
              <a:gd name="connsiteX6" fmla="*/ 298938 w 1828800"/>
              <a:gd name="connsiteY6" fmla="*/ 1811215 h 2083777"/>
              <a:gd name="connsiteX7" fmla="*/ 0 w 1828800"/>
              <a:gd name="connsiteY7" fmla="*/ 597877 h 2083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28800" h="2083777">
                <a:moveTo>
                  <a:pt x="0" y="597877"/>
                </a:moveTo>
                <a:lnTo>
                  <a:pt x="606669" y="0"/>
                </a:lnTo>
                <a:lnTo>
                  <a:pt x="1292469" y="219807"/>
                </a:lnTo>
                <a:lnTo>
                  <a:pt x="1828800" y="1046284"/>
                </a:lnTo>
                <a:lnTo>
                  <a:pt x="1696915" y="2057400"/>
                </a:lnTo>
                <a:lnTo>
                  <a:pt x="1046285" y="2083777"/>
                </a:lnTo>
                <a:lnTo>
                  <a:pt x="298938" y="1811215"/>
                </a:lnTo>
                <a:lnTo>
                  <a:pt x="0" y="597877"/>
                </a:lnTo>
                <a:close/>
              </a:path>
            </a:pathLst>
          </a:cu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CFE232A9-5B55-451B-B36E-0CF89FA6ECCB}"/>
              </a:ext>
            </a:extLst>
          </p:cNvPr>
          <p:cNvSpPr txBox="1"/>
          <p:nvPr/>
        </p:nvSpPr>
        <p:spPr>
          <a:xfrm>
            <a:off x="2465020" y="2584967"/>
            <a:ext cx="2497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Biophysical structure </a:t>
            </a:r>
          </a:p>
        </p:txBody>
      </p:sp>
      <p:sp>
        <p:nvSpPr>
          <p:cNvPr id="28" name="Pfeil: nach rechts 27">
            <a:extLst>
              <a:ext uri="{FF2B5EF4-FFF2-40B4-BE49-F238E27FC236}">
                <a16:creationId xmlns:a16="http://schemas.microsoft.com/office/drawing/2014/main" id="{20624CA9-9F50-4864-9FE7-EA1F794017F1}"/>
              </a:ext>
            </a:extLst>
          </p:cNvPr>
          <p:cNvSpPr/>
          <p:nvPr/>
        </p:nvSpPr>
        <p:spPr>
          <a:xfrm>
            <a:off x="5088852" y="3400053"/>
            <a:ext cx="677677" cy="5628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B80D1362-5375-4510-9198-C3F008671520}"/>
              </a:ext>
            </a:extLst>
          </p:cNvPr>
          <p:cNvSpPr txBox="1"/>
          <p:nvPr/>
        </p:nvSpPr>
        <p:spPr>
          <a:xfrm>
            <a:off x="5701462" y="3316568"/>
            <a:ext cx="1143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Ecological processes </a:t>
            </a:r>
          </a:p>
        </p:txBody>
      </p:sp>
      <p:sp>
        <p:nvSpPr>
          <p:cNvPr id="30" name="Pfeil: nach unten 29">
            <a:extLst>
              <a:ext uri="{FF2B5EF4-FFF2-40B4-BE49-F238E27FC236}">
                <a16:creationId xmlns:a16="http://schemas.microsoft.com/office/drawing/2014/main" id="{FD297957-82E4-4A72-8F4A-B759CD6BDC33}"/>
              </a:ext>
            </a:extLst>
          </p:cNvPr>
          <p:cNvSpPr/>
          <p:nvPr/>
        </p:nvSpPr>
        <p:spPr>
          <a:xfrm>
            <a:off x="5971808" y="4054246"/>
            <a:ext cx="342900" cy="5543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DFEF21AB-6F77-4CB6-8C72-F54A684F1DA6}"/>
              </a:ext>
            </a:extLst>
          </p:cNvPr>
          <p:cNvSpPr txBox="1"/>
          <p:nvPr/>
        </p:nvSpPr>
        <p:spPr>
          <a:xfrm>
            <a:off x="5581202" y="4655487"/>
            <a:ext cx="1335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Ecosystem services </a:t>
            </a:r>
          </a:p>
        </p:txBody>
      </p:sp>
      <p:sp>
        <p:nvSpPr>
          <p:cNvPr id="32" name="Pfeil: nach rechts 31">
            <a:extLst>
              <a:ext uri="{FF2B5EF4-FFF2-40B4-BE49-F238E27FC236}">
                <a16:creationId xmlns:a16="http://schemas.microsoft.com/office/drawing/2014/main" id="{AF09CF78-1734-4DC3-B0B3-B47DFEDEDB0E}"/>
              </a:ext>
            </a:extLst>
          </p:cNvPr>
          <p:cNvSpPr/>
          <p:nvPr/>
        </p:nvSpPr>
        <p:spPr>
          <a:xfrm>
            <a:off x="6750120" y="4793438"/>
            <a:ext cx="896816" cy="3293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9498DB85-10A5-406A-89BA-C14F5EC3B894}"/>
              </a:ext>
            </a:extLst>
          </p:cNvPr>
          <p:cNvSpPr txBox="1"/>
          <p:nvPr/>
        </p:nvSpPr>
        <p:spPr>
          <a:xfrm>
            <a:off x="7815171" y="4756876"/>
            <a:ext cx="2459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Benefit and values 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3DDE3EDB-5DEE-494C-8040-FF146D0A97D5}"/>
              </a:ext>
            </a:extLst>
          </p:cNvPr>
          <p:cNvSpPr/>
          <p:nvPr/>
        </p:nvSpPr>
        <p:spPr>
          <a:xfrm>
            <a:off x="1371599" y="2417885"/>
            <a:ext cx="4193932" cy="3711453"/>
          </a:xfrm>
          <a:prstGeom prst="ellipse">
            <a:avLst/>
          </a:prstGeom>
          <a:noFill/>
          <a:ln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5984D793-F0CB-4065-9B0B-902D5BF8273C}"/>
              </a:ext>
            </a:extLst>
          </p:cNvPr>
          <p:cNvSpPr txBox="1"/>
          <p:nvPr/>
        </p:nvSpPr>
        <p:spPr>
          <a:xfrm>
            <a:off x="4746212" y="2600009"/>
            <a:ext cx="6820176" cy="31393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Ecosystem services cascade model </a:t>
            </a:r>
            <a:r>
              <a:rPr lang="en-GB" sz="1400" dirty="0"/>
              <a:t>(</a:t>
            </a:r>
            <a:r>
              <a:rPr lang="en-US" sz="1400" dirty="0"/>
              <a:t>Haines-Young, R., &amp; </a:t>
            </a:r>
            <a:r>
              <a:rPr lang="en-US" sz="1400" dirty="0" err="1"/>
              <a:t>Potschin</a:t>
            </a:r>
            <a:r>
              <a:rPr lang="en-US" sz="1400" dirty="0"/>
              <a:t>, M. (2010)</a:t>
            </a:r>
            <a:r>
              <a:rPr lang="en-GB" sz="1400" dirty="0"/>
              <a:t>)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 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47EB9DF7-56BA-48A1-A10F-21EA847736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43185" y="5903711"/>
            <a:ext cx="1910615" cy="95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6649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1FB9AA-6204-4D25-A928-484505141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Geo-SOL à </a:t>
            </a:r>
            <a:r>
              <a:rPr lang="en-GB" dirty="0" err="1"/>
              <a:t>l’échelle</a:t>
            </a:r>
            <a:r>
              <a:rPr lang="en-GB" dirty="0"/>
              <a:t> de </a:t>
            </a:r>
            <a:r>
              <a:rPr lang="en-GB" dirty="0" err="1"/>
              <a:t>l’Europe</a:t>
            </a:r>
            <a:r>
              <a:rPr lang="en-GB" dirty="0"/>
              <a:t> (</a:t>
            </a:r>
            <a:r>
              <a:rPr lang="en-GB" dirty="0" err="1"/>
              <a:t>résolution</a:t>
            </a:r>
            <a:r>
              <a:rPr lang="en-GB" dirty="0"/>
              <a:t> Nuts2 - Eurostat)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60EFA1F-B6E9-4ABA-89BA-8D57BAD7F8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C02BF3-6CFC-A548-B91D-73F201674A01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903F7A3-CEF2-4BD0-8244-0450C615D182}"/>
              </a:ext>
            </a:extLst>
          </p:cNvPr>
          <p:cNvSpPr txBox="1"/>
          <p:nvPr/>
        </p:nvSpPr>
        <p:spPr>
          <a:xfrm>
            <a:off x="7321619" y="2718969"/>
            <a:ext cx="4324949" cy="184665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Food system module (</a:t>
            </a:r>
            <a:r>
              <a:rPr lang="en-GB" dirty="0" err="1"/>
              <a:t>SOLm</a:t>
            </a:r>
            <a:r>
              <a:rPr lang="en-GB" dirty="0"/>
              <a:t>)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sz="1200" dirty="0"/>
              <a:t>(Müller et al 2017, https://www.nature.com/articles/s41467-017-01410-w)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7A790391-EA4C-4F7D-8639-1F0D9E0EDF01}"/>
              </a:ext>
            </a:extLst>
          </p:cNvPr>
          <p:cNvSpPr txBox="1"/>
          <p:nvPr/>
        </p:nvSpPr>
        <p:spPr>
          <a:xfrm>
            <a:off x="7353759" y="3379858"/>
            <a:ext cx="1251284" cy="373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Utilisation </a:t>
            </a:r>
          </a:p>
        </p:txBody>
      </p:sp>
      <p:cxnSp>
        <p:nvCxnSpPr>
          <p:cNvPr id="36" name="Gerade Verbindung mit Pfeil 35">
            <a:extLst>
              <a:ext uri="{FF2B5EF4-FFF2-40B4-BE49-F238E27FC236}">
                <a16:creationId xmlns:a16="http://schemas.microsoft.com/office/drawing/2014/main" id="{0E93E746-AE5C-49BC-9DB0-F0E42C60E39C}"/>
              </a:ext>
            </a:extLst>
          </p:cNvPr>
          <p:cNvCxnSpPr>
            <a:cxnSpLocks/>
          </p:cNvCxnSpPr>
          <p:nvPr/>
        </p:nvCxnSpPr>
        <p:spPr>
          <a:xfrm>
            <a:off x="8474345" y="3566390"/>
            <a:ext cx="37127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feld 37">
            <a:extLst>
              <a:ext uri="{FF2B5EF4-FFF2-40B4-BE49-F238E27FC236}">
                <a16:creationId xmlns:a16="http://schemas.microsoft.com/office/drawing/2014/main" id="{C2528A3C-A7D0-4F9E-B79D-40C74774DF49}"/>
              </a:ext>
            </a:extLst>
          </p:cNvPr>
          <p:cNvSpPr txBox="1"/>
          <p:nvPr/>
        </p:nvSpPr>
        <p:spPr>
          <a:xfrm>
            <a:off x="8725274" y="3374542"/>
            <a:ext cx="1400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Commodités</a:t>
            </a:r>
            <a:endParaRPr lang="en-GB" dirty="0"/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117CFEF4-6001-42FD-A3D3-E844013AE686}"/>
              </a:ext>
            </a:extLst>
          </p:cNvPr>
          <p:cNvSpPr txBox="1"/>
          <p:nvPr/>
        </p:nvSpPr>
        <p:spPr>
          <a:xfrm>
            <a:off x="10339421" y="3243224"/>
            <a:ext cx="1251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Régime</a:t>
            </a:r>
            <a:r>
              <a:rPr lang="en-GB" dirty="0"/>
              <a:t> </a:t>
            </a:r>
            <a:r>
              <a:rPr lang="en-GB" dirty="0" err="1"/>
              <a:t>alimentaire</a:t>
            </a:r>
            <a:endParaRPr lang="en-GB" dirty="0"/>
          </a:p>
        </p:txBody>
      </p:sp>
      <p:cxnSp>
        <p:nvCxnSpPr>
          <p:cNvPr id="45" name="Gerade Verbindung mit Pfeil 44">
            <a:extLst>
              <a:ext uri="{FF2B5EF4-FFF2-40B4-BE49-F238E27FC236}">
                <a16:creationId xmlns:a16="http://schemas.microsoft.com/office/drawing/2014/main" id="{60032B4D-4C59-454D-88C8-94A239273C6C}"/>
              </a:ext>
            </a:extLst>
          </p:cNvPr>
          <p:cNvCxnSpPr>
            <a:cxnSpLocks/>
            <a:stCxn id="38" idx="3"/>
            <a:endCxn id="43" idx="1"/>
          </p:cNvCxnSpPr>
          <p:nvPr/>
        </p:nvCxnSpPr>
        <p:spPr>
          <a:xfrm>
            <a:off x="10125805" y="3559208"/>
            <a:ext cx="213616" cy="71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hteck 29">
            <a:extLst>
              <a:ext uri="{FF2B5EF4-FFF2-40B4-BE49-F238E27FC236}">
                <a16:creationId xmlns:a16="http://schemas.microsoft.com/office/drawing/2014/main" id="{5E13EC18-5317-459D-A140-D30D7761F788}"/>
              </a:ext>
            </a:extLst>
          </p:cNvPr>
          <p:cNvSpPr/>
          <p:nvPr/>
        </p:nvSpPr>
        <p:spPr>
          <a:xfrm>
            <a:off x="933254" y="1353862"/>
            <a:ext cx="116444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Extension du model </a:t>
            </a:r>
            <a:r>
              <a:rPr lang="en-GB" dirty="0" err="1"/>
              <a:t>SOLm</a:t>
            </a:r>
            <a:endParaRPr lang="en-GB" dirty="0"/>
          </a:p>
        </p:txBody>
      </p:sp>
      <p:pic>
        <p:nvPicPr>
          <p:cNvPr id="46" name="Grafik 45">
            <a:extLst>
              <a:ext uri="{FF2B5EF4-FFF2-40B4-BE49-F238E27FC236}">
                <a16:creationId xmlns:a16="http://schemas.microsoft.com/office/drawing/2014/main" id="{507BA757-5DD8-4B96-9679-133AD5A39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077" y="5903711"/>
            <a:ext cx="1910615" cy="95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6932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1FB9AA-6204-4D25-A928-484505141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Geo-SOL à </a:t>
            </a:r>
            <a:r>
              <a:rPr lang="en-GB" dirty="0" err="1"/>
              <a:t>l’échelle</a:t>
            </a:r>
            <a:r>
              <a:rPr lang="en-GB" dirty="0"/>
              <a:t> de </a:t>
            </a:r>
            <a:r>
              <a:rPr lang="en-GB" dirty="0" err="1"/>
              <a:t>l’Europe</a:t>
            </a:r>
            <a:r>
              <a:rPr lang="en-GB" dirty="0"/>
              <a:t> (</a:t>
            </a:r>
            <a:r>
              <a:rPr lang="en-GB" dirty="0" err="1"/>
              <a:t>résolution</a:t>
            </a:r>
            <a:r>
              <a:rPr lang="en-GB" dirty="0"/>
              <a:t> Nuts2 - Eurostat)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60EFA1F-B6E9-4ABA-89BA-8D57BAD7F8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C02BF3-6CFC-A548-B91D-73F201674A01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903F7A3-CEF2-4BD0-8244-0450C615D182}"/>
              </a:ext>
            </a:extLst>
          </p:cNvPr>
          <p:cNvSpPr txBox="1"/>
          <p:nvPr/>
        </p:nvSpPr>
        <p:spPr>
          <a:xfrm>
            <a:off x="7321619" y="2718969"/>
            <a:ext cx="4324949" cy="184665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Food system module (</a:t>
            </a:r>
            <a:r>
              <a:rPr lang="en-GB" dirty="0" err="1"/>
              <a:t>SOLm</a:t>
            </a:r>
            <a:r>
              <a:rPr lang="en-GB" dirty="0"/>
              <a:t>)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sz="1200" dirty="0"/>
              <a:t>(Müller et al 2017, https://www.nature.com/articles/s41467-017-01410-w)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DBFA084-FD76-4CAD-A012-6CF636531D43}"/>
              </a:ext>
            </a:extLst>
          </p:cNvPr>
          <p:cNvSpPr txBox="1"/>
          <p:nvPr/>
        </p:nvSpPr>
        <p:spPr>
          <a:xfrm>
            <a:off x="2317331" y="3166953"/>
            <a:ext cx="2553051" cy="20313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Données </a:t>
            </a:r>
            <a:r>
              <a:rPr lang="en-GB" dirty="0" err="1"/>
              <a:t>détaillées</a:t>
            </a:r>
            <a:r>
              <a:rPr lang="en-GB" dirty="0"/>
              <a:t> sur les </a:t>
            </a:r>
            <a:r>
              <a:rPr lang="en-GB" dirty="0" err="1"/>
              <a:t>systèmes</a:t>
            </a:r>
            <a:r>
              <a:rPr lang="en-GB" dirty="0"/>
              <a:t> </a:t>
            </a:r>
            <a:r>
              <a:rPr lang="en-GB" dirty="0" err="1"/>
              <a:t>d’élevage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Europe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CA0D3504-609A-4D8B-A195-666976B10283}"/>
              </a:ext>
            </a:extLst>
          </p:cNvPr>
          <p:cNvGraphicFramePr/>
          <p:nvPr/>
        </p:nvGraphicFramePr>
        <p:xfrm>
          <a:off x="3009948" y="3930996"/>
          <a:ext cx="1237489" cy="1090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feld 8">
            <a:extLst>
              <a:ext uri="{FF2B5EF4-FFF2-40B4-BE49-F238E27FC236}">
                <a16:creationId xmlns:a16="http://schemas.microsoft.com/office/drawing/2014/main" id="{A394149F-4455-4608-B326-77198E0D8725}"/>
              </a:ext>
            </a:extLst>
          </p:cNvPr>
          <p:cNvSpPr txBox="1"/>
          <p:nvPr/>
        </p:nvSpPr>
        <p:spPr>
          <a:xfrm>
            <a:off x="2317331" y="2547564"/>
            <a:ext cx="2520909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err="1"/>
              <a:t>Données</a:t>
            </a:r>
            <a:r>
              <a:rPr lang="en-GB" dirty="0"/>
              <a:t> de cultures</a:t>
            </a:r>
          </a:p>
        </p:txBody>
      </p: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95020B22-2EED-4DE8-99E0-D9A29243785F}"/>
              </a:ext>
            </a:extLst>
          </p:cNvPr>
          <p:cNvCxnSpPr>
            <a:cxnSpLocks/>
            <a:stCxn id="7" idx="3"/>
            <a:endCxn id="5" idx="1"/>
          </p:cNvCxnSpPr>
          <p:nvPr/>
        </p:nvCxnSpPr>
        <p:spPr>
          <a:xfrm flipV="1">
            <a:off x="4870382" y="3642299"/>
            <a:ext cx="2451237" cy="540317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EFDE634E-F832-48E5-B955-C2AF6D0D6D61}"/>
              </a:ext>
            </a:extLst>
          </p:cNvPr>
          <p:cNvCxnSpPr>
            <a:cxnSpLocks/>
          </p:cNvCxnSpPr>
          <p:nvPr/>
        </p:nvCxnSpPr>
        <p:spPr>
          <a:xfrm>
            <a:off x="4838240" y="2702488"/>
            <a:ext cx="2483379" cy="8639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>
            <a:extLst>
              <a:ext uri="{FF2B5EF4-FFF2-40B4-BE49-F238E27FC236}">
                <a16:creationId xmlns:a16="http://schemas.microsoft.com/office/drawing/2014/main" id="{7A790391-EA4C-4F7D-8639-1F0D9E0EDF01}"/>
              </a:ext>
            </a:extLst>
          </p:cNvPr>
          <p:cNvSpPr txBox="1"/>
          <p:nvPr/>
        </p:nvSpPr>
        <p:spPr>
          <a:xfrm>
            <a:off x="7353759" y="3379858"/>
            <a:ext cx="1251284" cy="373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Utilisation </a:t>
            </a:r>
          </a:p>
        </p:txBody>
      </p:sp>
      <p:cxnSp>
        <p:nvCxnSpPr>
          <p:cNvPr id="36" name="Gerade Verbindung mit Pfeil 35">
            <a:extLst>
              <a:ext uri="{FF2B5EF4-FFF2-40B4-BE49-F238E27FC236}">
                <a16:creationId xmlns:a16="http://schemas.microsoft.com/office/drawing/2014/main" id="{0E93E746-AE5C-49BC-9DB0-F0E42C60E39C}"/>
              </a:ext>
            </a:extLst>
          </p:cNvPr>
          <p:cNvCxnSpPr/>
          <p:nvPr/>
        </p:nvCxnSpPr>
        <p:spPr>
          <a:xfrm>
            <a:off x="8474345" y="3566390"/>
            <a:ext cx="37127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feld 37">
            <a:extLst>
              <a:ext uri="{FF2B5EF4-FFF2-40B4-BE49-F238E27FC236}">
                <a16:creationId xmlns:a16="http://schemas.microsoft.com/office/drawing/2014/main" id="{C2528A3C-A7D0-4F9E-B79D-40C74774DF49}"/>
              </a:ext>
            </a:extLst>
          </p:cNvPr>
          <p:cNvSpPr txBox="1"/>
          <p:nvPr/>
        </p:nvSpPr>
        <p:spPr>
          <a:xfrm>
            <a:off x="8871021" y="3237442"/>
            <a:ext cx="1400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Commodity tree 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117CFEF4-6001-42FD-A3D3-E844013AE686}"/>
              </a:ext>
            </a:extLst>
          </p:cNvPr>
          <p:cNvSpPr txBox="1"/>
          <p:nvPr/>
        </p:nvSpPr>
        <p:spPr>
          <a:xfrm>
            <a:off x="10675453" y="3383591"/>
            <a:ext cx="915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diets</a:t>
            </a:r>
          </a:p>
        </p:txBody>
      </p:sp>
      <p:cxnSp>
        <p:nvCxnSpPr>
          <p:cNvPr id="45" name="Gerade Verbindung mit Pfeil 44">
            <a:extLst>
              <a:ext uri="{FF2B5EF4-FFF2-40B4-BE49-F238E27FC236}">
                <a16:creationId xmlns:a16="http://schemas.microsoft.com/office/drawing/2014/main" id="{60032B4D-4C59-454D-88C8-94A239273C6C}"/>
              </a:ext>
            </a:extLst>
          </p:cNvPr>
          <p:cNvCxnSpPr>
            <a:cxnSpLocks/>
            <a:stCxn id="38" idx="3"/>
            <a:endCxn id="43" idx="1"/>
          </p:cNvCxnSpPr>
          <p:nvPr/>
        </p:nvCxnSpPr>
        <p:spPr>
          <a:xfrm>
            <a:off x="10271552" y="3560608"/>
            <a:ext cx="403901" cy="76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Verbinder: gewinkelt 51">
            <a:extLst>
              <a:ext uri="{FF2B5EF4-FFF2-40B4-BE49-F238E27FC236}">
                <a16:creationId xmlns:a16="http://schemas.microsoft.com/office/drawing/2014/main" id="{4F36EED5-A225-4587-8256-3897F12F797F}"/>
              </a:ext>
            </a:extLst>
          </p:cNvPr>
          <p:cNvCxnSpPr>
            <a:cxnSpLocks/>
            <a:stCxn id="5" idx="3"/>
            <a:endCxn id="9" idx="0"/>
          </p:cNvCxnSpPr>
          <p:nvPr/>
        </p:nvCxnSpPr>
        <p:spPr>
          <a:xfrm flipH="1" flipV="1">
            <a:off x="3577786" y="2547564"/>
            <a:ext cx="8068782" cy="1094735"/>
          </a:xfrm>
          <a:prstGeom prst="bentConnector4">
            <a:avLst>
              <a:gd name="adj1" fmla="val -2833"/>
              <a:gd name="adj2" fmla="val 120882"/>
            </a:avLst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876F56FB-046E-4D97-97E8-53C0B36DCC43}"/>
              </a:ext>
            </a:extLst>
          </p:cNvPr>
          <p:cNvCxnSpPr>
            <a:cxnSpLocks/>
          </p:cNvCxnSpPr>
          <p:nvPr/>
        </p:nvCxnSpPr>
        <p:spPr>
          <a:xfrm>
            <a:off x="1447719" y="5082737"/>
            <a:ext cx="57104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B48FF3AD-AC11-4735-B189-C8FEBB8797B3}"/>
              </a:ext>
            </a:extLst>
          </p:cNvPr>
          <p:cNvSpPr txBox="1"/>
          <p:nvPr/>
        </p:nvSpPr>
        <p:spPr>
          <a:xfrm>
            <a:off x="201569" y="4898071"/>
            <a:ext cx="1246150" cy="736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Version 0.1</a:t>
            </a:r>
          </a:p>
          <a:p>
            <a:pPr>
              <a:lnSpc>
                <a:spcPct val="150000"/>
              </a:lnSpc>
            </a:pPr>
            <a:r>
              <a:rPr lang="en-GB" dirty="0"/>
              <a:t>Version 1.0</a:t>
            </a:r>
          </a:p>
        </p:txBody>
      </p:sp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E4E8B820-0B2B-4068-A301-DD83F8B9A7C8}"/>
              </a:ext>
            </a:extLst>
          </p:cNvPr>
          <p:cNvCxnSpPr>
            <a:cxnSpLocks/>
          </p:cNvCxnSpPr>
          <p:nvPr/>
        </p:nvCxnSpPr>
        <p:spPr>
          <a:xfrm>
            <a:off x="1447719" y="5368701"/>
            <a:ext cx="57104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mit Pfeil 34">
            <a:extLst>
              <a:ext uri="{FF2B5EF4-FFF2-40B4-BE49-F238E27FC236}">
                <a16:creationId xmlns:a16="http://schemas.microsoft.com/office/drawing/2014/main" id="{F601E183-B7D9-4DBD-BFAD-0FF8657648F7}"/>
              </a:ext>
            </a:extLst>
          </p:cNvPr>
          <p:cNvCxnSpPr>
            <a:cxnSpLocks/>
          </p:cNvCxnSpPr>
          <p:nvPr/>
        </p:nvCxnSpPr>
        <p:spPr>
          <a:xfrm>
            <a:off x="1447719" y="5512290"/>
            <a:ext cx="571049" cy="0"/>
          </a:xfrm>
          <a:prstGeom prst="straightConnector1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0" name="Rechteck 29">
            <a:extLst>
              <a:ext uri="{FF2B5EF4-FFF2-40B4-BE49-F238E27FC236}">
                <a16:creationId xmlns:a16="http://schemas.microsoft.com/office/drawing/2014/main" id="{5E13EC18-5317-459D-A140-D30D7761F788}"/>
              </a:ext>
            </a:extLst>
          </p:cNvPr>
          <p:cNvSpPr/>
          <p:nvPr/>
        </p:nvSpPr>
        <p:spPr>
          <a:xfrm>
            <a:off x="530290" y="1344435"/>
            <a:ext cx="120473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Extension du model </a:t>
            </a:r>
            <a:r>
              <a:rPr lang="en-GB" dirty="0" err="1"/>
              <a:t>SOLm</a:t>
            </a:r>
            <a:endParaRPr lang="en-GB" dirty="0"/>
          </a:p>
        </p:txBody>
      </p:sp>
      <p:cxnSp>
        <p:nvCxnSpPr>
          <p:cNvPr id="37" name="Verbinder: gewinkelt 36">
            <a:extLst>
              <a:ext uri="{FF2B5EF4-FFF2-40B4-BE49-F238E27FC236}">
                <a16:creationId xmlns:a16="http://schemas.microsoft.com/office/drawing/2014/main" id="{D2EAFE03-65A9-42C9-884E-E97974B1C718}"/>
              </a:ext>
            </a:extLst>
          </p:cNvPr>
          <p:cNvCxnSpPr>
            <a:cxnSpLocks/>
          </p:cNvCxnSpPr>
          <p:nvPr/>
        </p:nvCxnSpPr>
        <p:spPr>
          <a:xfrm flipH="1">
            <a:off x="3593857" y="3642299"/>
            <a:ext cx="8052711" cy="1555979"/>
          </a:xfrm>
          <a:prstGeom prst="bentConnector4">
            <a:avLst>
              <a:gd name="adj1" fmla="val -2839"/>
              <a:gd name="adj2" fmla="val 114692"/>
            </a:avLst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Grafik 38">
            <a:extLst>
              <a:ext uri="{FF2B5EF4-FFF2-40B4-BE49-F238E27FC236}">
                <a16:creationId xmlns:a16="http://schemas.microsoft.com/office/drawing/2014/main" id="{B93D8F33-15C2-43E5-9295-1646A49588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1077" y="5903711"/>
            <a:ext cx="1910615" cy="95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3674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ABFEA4-2834-452C-A794-026D4732C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6474"/>
            <a:ext cx="10515600" cy="1325563"/>
          </a:xfrm>
        </p:spPr>
        <p:txBody>
          <a:bodyPr/>
          <a:lstStyle/>
          <a:p>
            <a:r>
              <a:rPr lang="de-CH" dirty="0" err="1"/>
              <a:t>Données</a:t>
            </a:r>
            <a:r>
              <a:rPr lang="de-CH" dirty="0"/>
              <a:t> de </a:t>
            </a:r>
            <a:r>
              <a:rPr lang="de-CH" dirty="0" err="1"/>
              <a:t>référence</a:t>
            </a:r>
            <a:r>
              <a:rPr lang="de-CH" dirty="0"/>
              <a:t> </a:t>
            </a:r>
            <a:r>
              <a:rPr lang="en-GB" dirty="0"/>
              <a:t>: </a:t>
            </a:r>
            <a:r>
              <a:rPr lang="en-GB" dirty="0" err="1"/>
              <a:t>modélisation</a:t>
            </a:r>
            <a:r>
              <a:rPr lang="en-GB" dirty="0"/>
              <a:t> des </a:t>
            </a:r>
            <a:r>
              <a:rPr lang="en-GB" dirty="0" err="1"/>
              <a:t>troupeaux</a:t>
            </a:r>
            <a:r>
              <a:rPr lang="en-GB" dirty="0"/>
              <a:t> 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ADABFEC0-132A-42C8-9FA1-9571896F61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8127" y="1467406"/>
            <a:ext cx="4214689" cy="4351338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2AEC54D-28F8-4B9B-BCCF-4C5BC81BE1A1}"/>
              </a:ext>
            </a:extLst>
          </p:cNvPr>
          <p:cNvSpPr txBox="1"/>
          <p:nvPr/>
        </p:nvSpPr>
        <p:spPr>
          <a:xfrm>
            <a:off x="838200" y="5929460"/>
            <a:ext cx="3337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0BAEB38-866B-4D95-AAC8-2050F9892DB8}"/>
              </a:ext>
            </a:extLst>
          </p:cNvPr>
          <p:cNvSpPr txBox="1"/>
          <p:nvPr/>
        </p:nvSpPr>
        <p:spPr>
          <a:xfrm>
            <a:off x="885727" y="5606294"/>
            <a:ext cx="3242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Durée de vie productive </a:t>
            </a:r>
            <a:r>
              <a:rPr lang="en-GB" dirty="0" err="1"/>
              <a:t>d’une</a:t>
            </a:r>
            <a:r>
              <a:rPr lang="en-GB" dirty="0"/>
              <a:t> </a:t>
            </a:r>
            <a:r>
              <a:rPr lang="en-GB" dirty="0" err="1"/>
              <a:t>vache</a:t>
            </a:r>
            <a:r>
              <a:rPr lang="en-GB" dirty="0"/>
              <a:t> </a:t>
            </a:r>
            <a:r>
              <a:rPr lang="en-GB" dirty="0" err="1"/>
              <a:t>laitière</a:t>
            </a:r>
            <a:endParaRPr lang="en-GB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A6E2174-0F3A-40DB-9A7A-2E462DC37C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7963" b="77158"/>
          <a:stretch/>
        </p:blipFill>
        <p:spPr>
          <a:xfrm>
            <a:off x="4176074" y="5324818"/>
            <a:ext cx="1410554" cy="146209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25700A0-01EB-413F-B630-C0F78E2BDF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8583" y="1894671"/>
            <a:ext cx="3386994" cy="3496807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30475DA2-98B5-4E87-88EC-37B0F08031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5636" y="1775455"/>
            <a:ext cx="3502466" cy="3616023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6FFF82AD-4994-4BF3-9B8A-0D6C1EE35594}"/>
              </a:ext>
            </a:extLst>
          </p:cNvPr>
          <p:cNvSpPr txBox="1"/>
          <p:nvPr/>
        </p:nvSpPr>
        <p:spPr>
          <a:xfrm>
            <a:off x="5586628" y="5412405"/>
            <a:ext cx="2751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troupeaux laitiers en unités d'élevage</a:t>
            </a:r>
            <a:endParaRPr lang="en-GB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BB27DC00-511F-4E16-82F3-456C12620DD2}"/>
              </a:ext>
            </a:extLst>
          </p:cNvPr>
          <p:cNvSpPr txBox="1"/>
          <p:nvPr/>
        </p:nvSpPr>
        <p:spPr>
          <a:xfrm>
            <a:off x="8541031" y="5357079"/>
            <a:ext cx="3117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troupeaux de vache allaitante en unités d'élevage</a:t>
            </a:r>
            <a:endParaRPr lang="en-GB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DB22109-A126-4EDD-9474-43794C75C4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1077" y="5903711"/>
            <a:ext cx="1910615" cy="95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5159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00B0AC-A878-472C-8B85-E13547DAA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Données</a:t>
            </a:r>
            <a:r>
              <a:rPr lang="de-CH" dirty="0"/>
              <a:t> de </a:t>
            </a:r>
            <a:r>
              <a:rPr lang="de-CH" dirty="0" err="1"/>
              <a:t>référence</a:t>
            </a:r>
            <a:r>
              <a:rPr lang="de-CH" dirty="0"/>
              <a:t> </a:t>
            </a:r>
            <a:r>
              <a:rPr lang="en-GB" dirty="0"/>
              <a:t>: </a:t>
            </a:r>
            <a:r>
              <a:rPr lang="en-GB" dirty="0" err="1"/>
              <a:t>modélisation</a:t>
            </a:r>
            <a:r>
              <a:rPr lang="en-GB" dirty="0"/>
              <a:t> des rations </a:t>
            </a:r>
            <a:r>
              <a:rPr lang="en-GB" dirty="0" err="1"/>
              <a:t>alimentaires</a:t>
            </a:r>
            <a:r>
              <a:rPr lang="en-GB" dirty="0"/>
              <a:t>  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D5DD54CC-8B5D-42F3-84C6-98F176530683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6063" r="4792" b="16316"/>
          <a:stretch/>
        </p:blipFill>
        <p:spPr bwMode="auto">
          <a:xfrm>
            <a:off x="411787" y="2003721"/>
            <a:ext cx="3765087" cy="33535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5B3D801-71DC-4B65-8936-E6D1AF1D27D5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3" r="7377" b="16268"/>
          <a:stretch/>
        </p:blipFill>
        <p:spPr bwMode="auto">
          <a:xfrm>
            <a:off x="7965650" y="2185887"/>
            <a:ext cx="3592855" cy="3289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0E7CBA1-EAE8-4FF6-ACAA-4DE3FFAEBC5A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6" r="2693" b="16183"/>
          <a:stretch/>
        </p:blipFill>
        <p:spPr bwMode="auto">
          <a:xfrm>
            <a:off x="4054120" y="2045679"/>
            <a:ext cx="3961008" cy="33535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DF2BFA87-CD43-4914-B72C-B44D226F6B56}"/>
              </a:ext>
            </a:extLst>
          </p:cNvPr>
          <p:cNvSpPr txBox="1"/>
          <p:nvPr/>
        </p:nvSpPr>
        <p:spPr>
          <a:xfrm>
            <a:off x="633494" y="5412187"/>
            <a:ext cx="2335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% prairie </a:t>
            </a:r>
            <a:r>
              <a:rPr lang="en-GB" dirty="0" err="1"/>
              <a:t>temporaire</a:t>
            </a:r>
            <a:r>
              <a:rPr lang="en-GB" dirty="0"/>
              <a:t>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3609CA6-7CE2-434F-956E-BEDF9DC33060}"/>
              </a:ext>
            </a:extLst>
          </p:cNvPr>
          <p:cNvSpPr txBox="1"/>
          <p:nvPr/>
        </p:nvSpPr>
        <p:spPr>
          <a:xfrm>
            <a:off x="4096362" y="5434407"/>
            <a:ext cx="2335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% prairie </a:t>
            </a:r>
            <a:r>
              <a:rPr lang="en-GB" dirty="0" err="1"/>
              <a:t>permanente</a:t>
            </a:r>
            <a:endParaRPr lang="en-GB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815D42A-DF18-4878-A351-99044C336542}"/>
              </a:ext>
            </a:extLst>
          </p:cNvPr>
          <p:cNvSpPr txBox="1"/>
          <p:nvPr/>
        </p:nvSpPr>
        <p:spPr>
          <a:xfrm>
            <a:off x="546755" y="1376313"/>
            <a:ext cx="3875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Par </a:t>
            </a:r>
            <a:r>
              <a:rPr lang="en-GB" dirty="0" err="1"/>
              <a:t>exemple</a:t>
            </a:r>
            <a:r>
              <a:rPr lang="en-GB" dirty="0"/>
              <a:t> : vaches </a:t>
            </a:r>
            <a:r>
              <a:rPr lang="en-GB" dirty="0" err="1"/>
              <a:t>laitières</a:t>
            </a:r>
            <a:endParaRPr lang="en-GB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432F589-613D-490B-B5C1-6BAAFF11430F}"/>
              </a:ext>
            </a:extLst>
          </p:cNvPr>
          <p:cNvSpPr txBox="1"/>
          <p:nvPr/>
        </p:nvSpPr>
        <p:spPr>
          <a:xfrm>
            <a:off x="8015128" y="5475087"/>
            <a:ext cx="2335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% </a:t>
            </a:r>
            <a:r>
              <a:rPr lang="en-GB" dirty="0" err="1"/>
              <a:t>maïs</a:t>
            </a:r>
            <a:r>
              <a:rPr lang="en-GB" dirty="0"/>
              <a:t> ensilage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FE81F54-22A9-46CE-AC0C-F494C2D254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1077" y="5903711"/>
            <a:ext cx="1910615" cy="95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4034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1FB9AA-6204-4D25-A928-484505141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Geo-SOL à </a:t>
            </a:r>
            <a:r>
              <a:rPr lang="en-GB" dirty="0" err="1"/>
              <a:t>l’échelle</a:t>
            </a:r>
            <a:r>
              <a:rPr lang="en-GB" dirty="0"/>
              <a:t> de </a:t>
            </a:r>
            <a:r>
              <a:rPr lang="en-GB" dirty="0" err="1"/>
              <a:t>l’Europe</a:t>
            </a:r>
            <a:r>
              <a:rPr lang="en-GB" dirty="0"/>
              <a:t> (</a:t>
            </a:r>
            <a:r>
              <a:rPr lang="en-GB" dirty="0" err="1"/>
              <a:t>résolution</a:t>
            </a:r>
            <a:r>
              <a:rPr lang="en-GB" dirty="0"/>
              <a:t> Nuts2)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60EFA1F-B6E9-4ABA-89BA-8D57BAD7F8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C02BF3-6CFC-A548-B91D-73F201674A01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903F7A3-CEF2-4BD0-8244-0450C615D182}"/>
              </a:ext>
            </a:extLst>
          </p:cNvPr>
          <p:cNvSpPr txBox="1"/>
          <p:nvPr/>
        </p:nvSpPr>
        <p:spPr>
          <a:xfrm>
            <a:off x="7321619" y="2718969"/>
            <a:ext cx="4324949" cy="184665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Food system module (</a:t>
            </a:r>
            <a:r>
              <a:rPr lang="en-GB" dirty="0" err="1"/>
              <a:t>SOLm</a:t>
            </a:r>
            <a:r>
              <a:rPr lang="en-GB" dirty="0"/>
              <a:t>)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sz="1200" dirty="0"/>
              <a:t>(Müller et al 2017, https://www.nature.com/articles/s41467-017-01410-w)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9B776F2-0D99-4B04-A05B-1843A6B316DF}"/>
              </a:ext>
            </a:extLst>
          </p:cNvPr>
          <p:cNvSpPr txBox="1"/>
          <p:nvPr/>
        </p:nvSpPr>
        <p:spPr>
          <a:xfrm>
            <a:off x="267151" y="2013586"/>
            <a:ext cx="1609776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Pré-module herbage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DBFA084-FD76-4CAD-A012-6CF636531D43}"/>
              </a:ext>
            </a:extLst>
          </p:cNvPr>
          <p:cNvSpPr txBox="1"/>
          <p:nvPr/>
        </p:nvSpPr>
        <p:spPr>
          <a:xfrm>
            <a:off x="2317331" y="3166953"/>
            <a:ext cx="2553051" cy="20313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Données </a:t>
            </a:r>
            <a:r>
              <a:rPr lang="en-GB" dirty="0" err="1"/>
              <a:t>detaillées</a:t>
            </a:r>
            <a:r>
              <a:rPr lang="en-GB" dirty="0"/>
              <a:t> sur les </a:t>
            </a:r>
            <a:r>
              <a:rPr lang="en-GB" dirty="0" err="1"/>
              <a:t>systèmes</a:t>
            </a:r>
            <a:r>
              <a:rPr lang="en-GB" dirty="0"/>
              <a:t> </a:t>
            </a:r>
            <a:r>
              <a:rPr lang="en-GB" dirty="0" err="1"/>
              <a:t>d’élevage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Europe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CA0D3504-609A-4D8B-A195-666976B10283}"/>
              </a:ext>
            </a:extLst>
          </p:cNvPr>
          <p:cNvGraphicFramePr/>
          <p:nvPr/>
        </p:nvGraphicFramePr>
        <p:xfrm>
          <a:off x="3009948" y="3930996"/>
          <a:ext cx="1237489" cy="1090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feld 8">
            <a:extLst>
              <a:ext uri="{FF2B5EF4-FFF2-40B4-BE49-F238E27FC236}">
                <a16:creationId xmlns:a16="http://schemas.microsoft.com/office/drawing/2014/main" id="{A394149F-4455-4608-B326-77198E0D8725}"/>
              </a:ext>
            </a:extLst>
          </p:cNvPr>
          <p:cNvSpPr txBox="1"/>
          <p:nvPr/>
        </p:nvSpPr>
        <p:spPr>
          <a:xfrm>
            <a:off x="2285189" y="2547564"/>
            <a:ext cx="2553051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Données de cultures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493950F-60AB-4547-85AE-4F06378716EF}"/>
              </a:ext>
            </a:extLst>
          </p:cNvPr>
          <p:cNvSpPr txBox="1"/>
          <p:nvPr/>
        </p:nvSpPr>
        <p:spPr>
          <a:xfrm>
            <a:off x="272558" y="2712979"/>
            <a:ext cx="1609776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Pré-module : rotation des cultures </a:t>
            </a:r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29B36D0E-F163-4ADB-94D2-8EB3E8BF13A7}"/>
              </a:ext>
            </a:extLst>
          </p:cNvPr>
          <p:cNvCxnSpPr>
            <a:stCxn id="6" idx="3"/>
            <a:endCxn id="9" idx="1"/>
          </p:cNvCxnSpPr>
          <p:nvPr/>
        </p:nvCxnSpPr>
        <p:spPr>
          <a:xfrm>
            <a:off x="1876927" y="2336752"/>
            <a:ext cx="408262" cy="3954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4707A1B8-33D4-4CA4-A42B-0EF5E90A2C41}"/>
              </a:ext>
            </a:extLst>
          </p:cNvPr>
          <p:cNvCxnSpPr>
            <a:stCxn id="10" idx="3"/>
            <a:endCxn id="9" idx="1"/>
          </p:cNvCxnSpPr>
          <p:nvPr/>
        </p:nvCxnSpPr>
        <p:spPr>
          <a:xfrm flipV="1">
            <a:off x="1882334" y="2732230"/>
            <a:ext cx="402855" cy="4424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2856E6C9-6E13-4424-8865-4E2277564AD6}"/>
              </a:ext>
            </a:extLst>
          </p:cNvPr>
          <p:cNvSpPr txBox="1"/>
          <p:nvPr/>
        </p:nvSpPr>
        <p:spPr>
          <a:xfrm>
            <a:off x="303330" y="4008252"/>
            <a:ext cx="160977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err="1"/>
              <a:t>Scénario</a:t>
            </a:r>
            <a:endParaRPr lang="en-GB" dirty="0"/>
          </a:p>
        </p:txBody>
      </p: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1C13E66B-9796-4785-8B24-58B616D7536A}"/>
              </a:ext>
            </a:extLst>
          </p:cNvPr>
          <p:cNvCxnSpPr>
            <a:cxnSpLocks/>
            <a:stCxn id="15" idx="3"/>
            <a:endCxn id="7" idx="1"/>
          </p:cNvCxnSpPr>
          <p:nvPr/>
        </p:nvCxnSpPr>
        <p:spPr>
          <a:xfrm flipV="1">
            <a:off x="1913106" y="4182616"/>
            <a:ext cx="404225" cy="103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95020B22-2EED-4DE8-99E0-D9A29243785F}"/>
              </a:ext>
            </a:extLst>
          </p:cNvPr>
          <p:cNvCxnSpPr>
            <a:cxnSpLocks/>
            <a:stCxn id="7" idx="3"/>
            <a:endCxn id="5" idx="1"/>
          </p:cNvCxnSpPr>
          <p:nvPr/>
        </p:nvCxnSpPr>
        <p:spPr>
          <a:xfrm flipV="1">
            <a:off x="4870382" y="3642299"/>
            <a:ext cx="2451237" cy="540317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EFDE634E-F832-48E5-B955-C2AF6D0D6D61}"/>
              </a:ext>
            </a:extLst>
          </p:cNvPr>
          <p:cNvCxnSpPr>
            <a:cxnSpLocks/>
          </p:cNvCxnSpPr>
          <p:nvPr/>
        </p:nvCxnSpPr>
        <p:spPr>
          <a:xfrm>
            <a:off x="4838240" y="2702488"/>
            <a:ext cx="2483379" cy="8639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Verbinder: gewinkelt 30">
            <a:extLst>
              <a:ext uri="{FF2B5EF4-FFF2-40B4-BE49-F238E27FC236}">
                <a16:creationId xmlns:a16="http://schemas.microsoft.com/office/drawing/2014/main" id="{665C3781-40AF-4494-885E-5046C3562843}"/>
              </a:ext>
            </a:extLst>
          </p:cNvPr>
          <p:cNvCxnSpPr>
            <a:cxnSpLocks/>
            <a:stCxn id="5" idx="3"/>
            <a:endCxn id="7" idx="2"/>
          </p:cNvCxnSpPr>
          <p:nvPr/>
        </p:nvCxnSpPr>
        <p:spPr>
          <a:xfrm flipH="1">
            <a:off x="3593857" y="3642299"/>
            <a:ext cx="8052711" cy="1555979"/>
          </a:xfrm>
          <a:prstGeom prst="bentConnector4">
            <a:avLst>
              <a:gd name="adj1" fmla="val -2839"/>
              <a:gd name="adj2" fmla="val 114692"/>
            </a:avLst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>
            <a:extLst>
              <a:ext uri="{FF2B5EF4-FFF2-40B4-BE49-F238E27FC236}">
                <a16:creationId xmlns:a16="http://schemas.microsoft.com/office/drawing/2014/main" id="{7A790391-EA4C-4F7D-8639-1F0D9E0EDF01}"/>
              </a:ext>
            </a:extLst>
          </p:cNvPr>
          <p:cNvSpPr txBox="1"/>
          <p:nvPr/>
        </p:nvSpPr>
        <p:spPr>
          <a:xfrm>
            <a:off x="7353759" y="3379858"/>
            <a:ext cx="1251284" cy="373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Utilisation </a:t>
            </a:r>
          </a:p>
        </p:txBody>
      </p:sp>
      <p:cxnSp>
        <p:nvCxnSpPr>
          <p:cNvPr id="36" name="Gerade Verbindung mit Pfeil 35">
            <a:extLst>
              <a:ext uri="{FF2B5EF4-FFF2-40B4-BE49-F238E27FC236}">
                <a16:creationId xmlns:a16="http://schemas.microsoft.com/office/drawing/2014/main" id="{0E93E746-AE5C-49BC-9DB0-F0E42C60E39C}"/>
              </a:ext>
            </a:extLst>
          </p:cNvPr>
          <p:cNvCxnSpPr/>
          <p:nvPr/>
        </p:nvCxnSpPr>
        <p:spPr>
          <a:xfrm>
            <a:off x="8474345" y="3566390"/>
            <a:ext cx="37127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feld 37">
            <a:extLst>
              <a:ext uri="{FF2B5EF4-FFF2-40B4-BE49-F238E27FC236}">
                <a16:creationId xmlns:a16="http://schemas.microsoft.com/office/drawing/2014/main" id="{C2528A3C-A7D0-4F9E-B79D-40C74774DF49}"/>
              </a:ext>
            </a:extLst>
          </p:cNvPr>
          <p:cNvSpPr txBox="1"/>
          <p:nvPr/>
        </p:nvSpPr>
        <p:spPr>
          <a:xfrm>
            <a:off x="8871021" y="3237442"/>
            <a:ext cx="1400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Commodity tree 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117CFEF4-6001-42FD-A3D3-E844013AE686}"/>
              </a:ext>
            </a:extLst>
          </p:cNvPr>
          <p:cNvSpPr txBox="1"/>
          <p:nvPr/>
        </p:nvSpPr>
        <p:spPr>
          <a:xfrm>
            <a:off x="10675453" y="3383591"/>
            <a:ext cx="915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diets</a:t>
            </a:r>
          </a:p>
        </p:txBody>
      </p:sp>
      <p:cxnSp>
        <p:nvCxnSpPr>
          <p:cNvPr id="45" name="Gerade Verbindung mit Pfeil 44">
            <a:extLst>
              <a:ext uri="{FF2B5EF4-FFF2-40B4-BE49-F238E27FC236}">
                <a16:creationId xmlns:a16="http://schemas.microsoft.com/office/drawing/2014/main" id="{60032B4D-4C59-454D-88C8-94A239273C6C}"/>
              </a:ext>
            </a:extLst>
          </p:cNvPr>
          <p:cNvCxnSpPr>
            <a:cxnSpLocks/>
            <a:stCxn id="38" idx="3"/>
            <a:endCxn id="43" idx="1"/>
          </p:cNvCxnSpPr>
          <p:nvPr/>
        </p:nvCxnSpPr>
        <p:spPr>
          <a:xfrm>
            <a:off x="10271552" y="3560608"/>
            <a:ext cx="403901" cy="76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Verbinder: gewinkelt 51">
            <a:extLst>
              <a:ext uri="{FF2B5EF4-FFF2-40B4-BE49-F238E27FC236}">
                <a16:creationId xmlns:a16="http://schemas.microsoft.com/office/drawing/2014/main" id="{4F36EED5-A225-4587-8256-3897F12F797F}"/>
              </a:ext>
            </a:extLst>
          </p:cNvPr>
          <p:cNvCxnSpPr>
            <a:cxnSpLocks/>
            <a:stCxn id="5" idx="3"/>
            <a:endCxn id="9" idx="0"/>
          </p:cNvCxnSpPr>
          <p:nvPr/>
        </p:nvCxnSpPr>
        <p:spPr>
          <a:xfrm flipH="1" flipV="1">
            <a:off x="3561715" y="2547564"/>
            <a:ext cx="8084853" cy="1094735"/>
          </a:xfrm>
          <a:prstGeom prst="bentConnector4">
            <a:avLst>
              <a:gd name="adj1" fmla="val -2828"/>
              <a:gd name="adj2" fmla="val 120882"/>
            </a:avLst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876F56FB-046E-4D97-97E8-53C0B36DCC43}"/>
              </a:ext>
            </a:extLst>
          </p:cNvPr>
          <p:cNvCxnSpPr>
            <a:cxnSpLocks/>
          </p:cNvCxnSpPr>
          <p:nvPr/>
        </p:nvCxnSpPr>
        <p:spPr>
          <a:xfrm>
            <a:off x="1447719" y="5082737"/>
            <a:ext cx="57104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B48FF3AD-AC11-4735-B189-C8FEBB8797B3}"/>
              </a:ext>
            </a:extLst>
          </p:cNvPr>
          <p:cNvSpPr txBox="1"/>
          <p:nvPr/>
        </p:nvSpPr>
        <p:spPr>
          <a:xfrm>
            <a:off x="201569" y="4898071"/>
            <a:ext cx="1246150" cy="736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Version 0.1</a:t>
            </a:r>
          </a:p>
          <a:p>
            <a:pPr>
              <a:lnSpc>
                <a:spcPct val="150000"/>
              </a:lnSpc>
            </a:pPr>
            <a:r>
              <a:rPr lang="en-GB" dirty="0"/>
              <a:t>Version 1.0</a:t>
            </a:r>
          </a:p>
        </p:txBody>
      </p:sp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E4E8B820-0B2B-4068-A301-DD83F8B9A7C8}"/>
              </a:ext>
            </a:extLst>
          </p:cNvPr>
          <p:cNvCxnSpPr>
            <a:cxnSpLocks/>
          </p:cNvCxnSpPr>
          <p:nvPr/>
        </p:nvCxnSpPr>
        <p:spPr>
          <a:xfrm>
            <a:off x="1447719" y="5368701"/>
            <a:ext cx="57104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mit Pfeil 34">
            <a:extLst>
              <a:ext uri="{FF2B5EF4-FFF2-40B4-BE49-F238E27FC236}">
                <a16:creationId xmlns:a16="http://schemas.microsoft.com/office/drawing/2014/main" id="{F601E183-B7D9-4DBD-BFAD-0FF8657648F7}"/>
              </a:ext>
            </a:extLst>
          </p:cNvPr>
          <p:cNvCxnSpPr>
            <a:cxnSpLocks/>
          </p:cNvCxnSpPr>
          <p:nvPr/>
        </p:nvCxnSpPr>
        <p:spPr>
          <a:xfrm>
            <a:off x="1447719" y="5512290"/>
            <a:ext cx="571049" cy="0"/>
          </a:xfrm>
          <a:prstGeom prst="straightConnector1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0" name="Rechteck 29">
            <a:extLst>
              <a:ext uri="{FF2B5EF4-FFF2-40B4-BE49-F238E27FC236}">
                <a16:creationId xmlns:a16="http://schemas.microsoft.com/office/drawing/2014/main" id="{5E13EC18-5317-459D-A140-D30D7761F788}"/>
              </a:ext>
            </a:extLst>
          </p:cNvPr>
          <p:cNvSpPr/>
          <p:nvPr/>
        </p:nvSpPr>
        <p:spPr>
          <a:xfrm>
            <a:off x="530290" y="1344435"/>
            <a:ext cx="120473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Extension du model </a:t>
            </a:r>
            <a:r>
              <a:rPr lang="en-GB" dirty="0" err="1"/>
              <a:t>SOLm</a:t>
            </a:r>
            <a:endParaRPr lang="en-GB" dirty="0"/>
          </a:p>
        </p:txBody>
      </p:sp>
      <p:pic>
        <p:nvPicPr>
          <p:cNvPr id="37" name="Grafik 36">
            <a:extLst>
              <a:ext uri="{FF2B5EF4-FFF2-40B4-BE49-F238E27FC236}">
                <a16:creationId xmlns:a16="http://schemas.microsoft.com/office/drawing/2014/main" id="{A5E67956-B762-4A1B-B404-013A5FE38A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1077" y="5903711"/>
            <a:ext cx="1910615" cy="95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2538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AA70A8-B964-43CE-B4BB-1F5659E3B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Données</a:t>
            </a:r>
            <a:r>
              <a:rPr lang="de-CH" dirty="0"/>
              <a:t> de </a:t>
            </a:r>
            <a:r>
              <a:rPr lang="de-CH" dirty="0" err="1"/>
              <a:t>référence</a:t>
            </a:r>
            <a:r>
              <a:rPr lang="de-CH" dirty="0"/>
              <a:t> </a:t>
            </a:r>
            <a:r>
              <a:rPr lang="en-GB" dirty="0"/>
              <a:t>- Herbages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A003ECF-5480-4E16-8FF8-84D006FA7C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554" r="8915" b="28797"/>
          <a:stretch/>
        </p:blipFill>
        <p:spPr>
          <a:xfrm>
            <a:off x="537721" y="1989055"/>
            <a:ext cx="11472649" cy="3497344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C1E6E58A-CD05-40A1-9C26-0AD10B1C229C}"/>
              </a:ext>
            </a:extLst>
          </p:cNvPr>
          <p:cNvSpPr txBox="1"/>
          <p:nvPr/>
        </p:nvSpPr>
        <p:spPr>
          <a:xfrm>
            <a:off x="8757502" y="6259150"/>
            <a:ext cx="13291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(Pfeifer et al 2025)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329D0F6-D98C-4AB9-8E55-92E7C579F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077" y="5903711"/>
            <a:ext cx="1910615" cy="95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136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itle 67">
            <a:extLst>
              <a:ext uri="{FF2B5EF4-FFF2-40B4-BE49-F238E27FC236}">
                <a16:creationId xmlns:a16="http://schemas.microsoft.com/office/drawing/2014/main" id="{45EE8A0E-DF48-024B-9A88-F711A0C148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5258" y="4111173"/>
            <a:ext cx="9835909" cy="928898"/>
          </a:xfrm>
        </p:spPr>
        <p:txBody>
          <a:bodyPr>
            <a:noAutofit/>
          </a:bodyPr>
          <a:lstStyle/>
          <a:p>
            <a:r>
              <a:rPr lang="fr-FR" dirty="0"/>
              <a:t>Explorer l’impact des changements dans les systèmes de production d’élevage sur le système alimentaire: Résultats préliminaires des scénarios sélectionnés du projet </a:t>
            </a:r>
            <a:r>
              <a:rPr lang="fr-FR" dirty="0" err="1"/>
              <a:t>Pathways</a:t>
            </a:r>
            <a:br>
              <a:rPr lang="en-GB" sz="2800" dirty="0"/>
            </a:br>
            <a:endParaRPr lang="en-GB" sz="2800" dirty="0"/>
          </a:p>
        </p:txBody>
      </p:sp>
      <p:sp>
        <p:nvSpPr>
          <p:cNvPr id="69" name="Subtitle 68">
            <a:extLst>
              <a:ext uri="{FF2B5EF4-FFF2-40B4-BE49-F238E27FC236}">
                <a16:creationId xmlns:a16="http://schemas.microsoft.com/office/drawing/2014/main" id="{BD52C387-AB0A-3942-9F3D-3537FEB8A3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5258" y="5731314"/>
            <a:ext cx="9429509" cy="597879"/>
          </a:xfrm>
        </p:spPr>
        <p:txBody>
          <a:bodyPr>
            <a:normAutofit/>
          </a:bodyPr>
          <a:lstStyle/>
          <a:p>
            <a:r>
              <a:rPr lang="en-US" dirty="0"/>
              <a:t>Catherine Pfeifer, </a:t>
            </a:r>
          </a:p>
        </p:txBody>
      </p:sp>
      <p:sp>
        <p:nvSpPr>
          <p:cNvPr id="70" name="Text Placeholder 69">
            <a:extLst>
              <a:ext uri="{FF2B5EF4-FFF2-40B4-BE49-F238E27FC236}">
                <a16:creationId xmlns:a16="http://schemas.microsoft.com/office/drawing/2014/main" id="{98FE71A9-53C0-454A-AEB3-ED65B591A13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45258" y="6329193"/>
            <a:ext cx="9429509" cy="210567"/>
          </a:xfrm>
        </p:spPr>
        <p:txBody>
          <a:bodyPr>
            <a:noAutofit/>
          </a:bodyPr>
          <a:lstStyle/>
          <a:p>
            <a:r>
              <a:rPr lang="en-US" dirty="0" err="1"/>
              <a:t>journées</a:t>
            </a:r>
            <a:r>
              <a:rPr lang="en-US" dirty="0"/>
              <a:t> MAELE, 13.5.2025</a:t>
            </a:r>
          </a:p>
        </p:txBody>
      </p:sp>
      <p:pic>
        <p:nvPicPr>
          <p:cNvPr id="49" name="Grafik 14">
            <a:extLst>
              <a:ext uri="{FF2B5EF4-FFF2-40B4-BE49-F238E27FC236}">
                <a16:creationId xmlns:a16="http://schemas.microsoft.com/office/drawing/2014/main" id="{D2843BBB-02E7-1E48-B2D4-5A25CCF91622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8445" y="1672111"/>
            <a:ext cx="3676214" cy="2195291"/>
          </a:xfrm>
          <a:prstGeom prst="rect">
            <a:avLst/>
          </a:prstGeom>
        </p:spPr>
      </p:pic>
      <p:pic>
        <p:nvPicPr>
          <p:cNvPr id="56" name="Grafik 16">
            <a:extLst>
              <a:ext uri="{FF2B5EF4-FFF2-40B4-BE49-F238E27FC236}">
                <a16:creationId xmlns:a16="http://schemas.microsoft.com/office/drawing/2014/main" id="{08599FA9-2452-484B-B0FA-40683C67FC22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6024" y="1672111"/>
            <a:ext cx="2488558" cy="2195291"/>
          </a:xfrm>
          <a:prstGeom prst="rect">
            <a:avLst/>
          </a:prstGeom>
        </p:spPr>
      </p:pic>
      <p:pic>
        <p:nvPicPr>
          <p:cNvPr id="60" name="Picture Placeholder 59">
            <a:extLst>
              <a:ext uri="{FF2B5EF4-FFF2-40B4-BE49-F238E27FC236}">
                <a16:creationId xmlns:a16="http://schemas.microsoft.com/office/drawing/2014/main" id="{6B236FDC-C19C-3341-A104-A37DA4597C30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0537" y="1672111"/>
            <a:ext cx="3619769" cy="2195291"/>
          </a:xfrm>
        </p:spPr>
      </p:pic>
      <p:pic>
        <p:nvPicPr>
          <p:cNvPr id="58" name="Grafik 15">
            <a:extLst>
              <a:ext uri="{FF2B5EF4-FFF2-40B4-BE49-F238E27FC236}">
                <a16:creationId xmlns:a16="http://schemas.microsoft.com/office/drawing/2014/main" id="{0DF6BE28-D9BF-0444-9713-F7AC3EE48CF1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61475A8B-1DF8-4A9B-9DD4-817D6E34F6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4403" y="4699591"/>
            <a:ext cx="5692388" cy="284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6811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hteck 43">
            <a:extLst>
              <a:ext uri="{FF2B5EF4-FFF2-40B4-BE49-F238E27FC236}">
                <a16:creationId xmlns:a16="http://schemas.microsoft.com/office/drawing/2014/main" id="{17D278B5-DC11-4329-B61E-9FEC64485C53}"/>
              </a:ext>
            </a:extLst>
          </p:cNvPr>
          <p:cNvSpPr/>
          <p:nvPr/>
        </p:nvSpPr>
        <p:spPr>
          <a:xfrm>
            <a:off x="4990225" y="4129784"/>
            <a:ext cx="2296444" cy="170183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endParaRPr lang="en-GB" dirty="0"/>
          </a:p>
          <a:p>
            <a:r>
              <a:rPr lang="en-GB" dirty="0" err="1"/>
              <a:t>Modélisation</a:t>
            </a:r>
            <a:r>
              <a:rPr lang="en-GB" dirty="0"/>
              <a:t> de processus </a:t>
            </a:r>
            <a:r>
              <a:rPr lang="en-GB" dirty="0" err="1"/>
              <a:t>écologiques</a:t>
            </a:r>
            <a:r>
              <a:rPr lang="en-GB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A1FB9AA-6204-4D25-A928-484505141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Geo-SOL à </a:t>
            </a:r>
            <a:r>
              <a:rPr lang="en-GB" dirty="0" err="1"/>
              <a:t>l’échelle</a:t>
            </a:r>
            <a:r>
              <a:rPr lang="en-GB" dirty="0"/>
              <a:t> de </a:t>
            </a:r>
            <a:r>
              <a:rPr lang="en-GB" dirty="0" err="1"/>
              <a:t>l’Europe</a:t>
            </a:r>
            <a:r>
              <a:rPr lang="en-GB" dirty="0"/>
              <a:t> (</a:t>
            </a:r>
            <a:r>
              <a:rPr lang="en-GB" dirty="0" err="1"/>
              <a:t>résolution</a:t>
            </a:r>
            <a:r>
              <a:rPr lang="en-GB" dirty="0"/>
              <a:t> Nuts2)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60EFA1F-B6E9-4ABA-89BA-8D57BAD7F8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C02BF3-6CFC-A548-B91D-73F201674A01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903F7A3-CEF2-4BD0-8244-0450C615D182}"/>
              </a:ext>
            </a:extLst>
          </p:cNvPr>
          <p:cNvSpPr txBox="1"/>
          <p:nvPr/>
        </p:nvSpPr>
        <p:spPr>
          <a:xfrm>
            <a:off x="7321619" y="2718969"/>
            <a:ext cx="4324949" cy="184665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Food system module (</a:t>
            </a:r>
            <a:r>
              <a:rPr lang="en-GB" dirty="0" err="1"/>
              <a:t>SOLm</a:t>
            </a:r>
            <a:r>
              <a:rPr lang="en-GB" dirty="0"/>
              <a:t>)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sz="1200" dirty="0"/>
              <a:t>(Müller et al 2017, https://www.nature.com/articles/s41467-017-01410-w)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9B776F2-0D99-4B04-A05B-1843A6B316DF}"/>
              </a:ext>
            </a:extLst>
          </p:cNvPr>
          <p:cNvSpPr txBox="1"/>
          <p:nvPr/>
        </p:nvSpPr>
        <p:spPr>
          <a:xfrm>
            <a:off x="267151" y="2013586"/>
            <a:ext cx="1609776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Pré-module herbage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DBFA084-FD76-4CAD-A012-6CF636531D43}"/>
              </a:ext>
            </a:extLst>
          </p:cNvPr>
          <p:cNvSpPr txBox="1"/>
          <p:nvPr/>
        </p:nvSpPr>
        <p:spPr>
          <a:xfrm>
            <a:off x="2317331" y="3166953"/>
            <a:ext cx="2553051" cy="20313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Données </a:t>
            </a:r>
            <a:r>
              <a:rPr lang="en-GB" dirty="0" err="1"/>
              <a:t>detaillées</a:t>
            </a:r>
            <a:r>
              <a:rPr lang="en-GB" dirty="0"/>
              <a:t> sur les </a:t>
            </a:r>
            <a:r>
              <a:rPr lang="en-GB" dirty="0" err="1"/>
              <a:t>systèmes</a:t>
            </a:r>
            <a:r>
              <a:rPr lang="en-GB" dirty="0"/>
              <a:t> </a:t>
            </a:r>
            <a:r>
              <a:rPr lang="en-GB" dirty="0" err="1"/>
              <a:t>d’élevage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Europe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CA0D3504-609A-4D8B-A195-666976B10283}"/>
              </a:ext>
            </a:extLst>
          </p:cNvPr>
          <p:cNvGraphicFramePr/>
          <p:nvPr/>
        </p:nvGraphicFramePr>
        <p:xfrm>
          <a:off x="3009948" y="3930996"/>
          <a:ext cx="1237489" cy="1090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feld 8">
            <a:extLst>
              <a:ext uri="{FF2B5EF4-FFF2-40B4-BE49-F238E27FC236}">
                <a16:creationId xmlns:a16="http://schemas.microsoft.com/office/drawing/2014/main" id="{A394149F-4455-4608-B326-77198E0D8725}"/>
              </a:ext>
            </a:extLst>
          </p:cNvPr>
          <p:cNvSpPr txBox="1"/>
          <p:nvPr/>
        </p:nvSpPr>
        <p:spPr>
          <a:xfrm>
            <a:off x="2285189" y="2547564"/>
            <a:ext cx="2553051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Données de cultures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493950F-60AB-4547-85AE-4F06378716EF}"/>
              </a:ext>
            </a:extLst>
          </p:cNvPr>
          <p:cNvSpPr txBox="1"/>
          <p:nvPr/>
        </p:nvSpPr>
        <p:spPr>
          <a:xfrm>
            <a:off x="272558" y="2712979"/>
            <a:ext cx="1609776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Pré-module : rotation des cultures </a:t>
            </a:r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29B36D0E-F163-4ADB-94D2-8EB3E8BF13A7}"/>
              </a:ext>
            </a:extLst>
          </p:cNvPr>
          <p:cNvCxnSpPr>
            <a:stCxn id="6" idx="3"/>
            <a:endCxn id="9" idx="1"/>
          </p:cNvCxnSpPr>
          <p:nvPr/>
        </p:nvCxnSpPr>
        <p:spPr>
          <a:xfrm>
            <a:off x="1876927" y="2336752"/>
            <a:ext cx="408262" cy="3954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4707A1B8-33D4-4CA4-A42B-0EF5E90A2C41}"/>
              </a:ext>
            </a:extLst>
          </p:cNvPr>
          <p:cNvCxnSpPr>
            <a:stCxn id="10" idx="3"/>
            <a:endCxn id="9" idx="1"/>
          </p:cNvCxnSpPr>
          <p:nvPr/>
        </p:nvCxnSpPr>
        <p:spPr>
          <a:xfrm flipV="1">
            <a:off x="1882334" y="2732230"/>
            <a:ext cx="402855" cy="4424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2856E6C9-6E13-4424-8865-4E2277564AD6}"/>
              </a:ext>
            </a:extLst>
          </p:cNvPr>
          <p:cNvSpPr txBox="1"/>
          <p:nvPr/>
        </p:nvSpPr>
        <p:spPr>
          <a:xfrm>
            <a:off x="303330" y="4008252"/>
            <a:ext cx="160977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 err="1"/>
              <a:t>Scénario</a:t>
            </a:r>
            <a:endParaRPr lang="en-GB" dirty="0"/>
          </a:p>
        </p:txBody>
      </p: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1C13E66B-9796-4785-8B24-58B616D7536A}"/>
              </a:ext>
            </a:extLst>
          </p:cNvPr>
          <p:cNvCxnSpPr>
            <a:cxnSpLocks/>
            <a:stCxn id="15" idx="3"/>
            <a:endCxn id="7" idx="1"/>
          </p:cNvCxnSpPr>
          <p:nvPr/>
        </p:nvCxnSpPr>
        <p:spPr>
          <a:xfrm flipV="1">
            <a:off x="1913106" y="4182616"/>
            <a:ext cx="404225" cy="103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>
            <a:extLst>
              <a:ext uri="{FF2B5EF4-FFF2-40B4-BE49-F238E27FC236}">
                <a16:creationId xmlns:a16="http://schemas.microsoft.com/office/drawing/2014/main" id="{6B9CB3A8-23C6-48BC-AEBF-B1068ED4A436}"/>
              </a:ext>
            </a:extLst>
          </p:cNvPr>
          <p:cNvSpPr txBox="1"/>
          <p:nvPr/>
        </p:nvSpPr>
        <p:spPr>
          <a:xfrm>
            <a:off x="5137079" y="4898071"/>
            <a:ext cx="188289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Module azote</a:t>
            </a:r>
          </a:p>
        </p:txBody>
      </p: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24F4B14A-35D7-48A9-87C7-046BDE3836FC}"/>
              </a:ext>
            </a:extLst>
          </p:cNvPr>
          <p:cNvCxnSpPr>
            <a:cxnSpLocks/>
            <a:stCxn id="7" idx="3"/>
            <a:endCxn id="19" idx="1"/>
          </p:cNvCxnSpPr>
          <p:nvPr/>
        </p:nvCxnSpPr>
        <p:spPr>
          <a:xfrm>
            <a:off x="4870382" y="4182616"/>
            <a:ext cx="266697" cy="9001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63E80BEB-08F0-43DD-BFEB-5A2E87C881F1}"/>
              </a:ext>
            </a:extLst>
          </p:cNvPr>
          <p:cNvCxnSpPr>
            <a:cxnSpLocks/>
            <a:stCxn id="19" idx="3"/>
            <a:endCxn id="5" idx="1"/>
          </p:cNvCxnSpPr>
          <p:nvPr/>
        </p:nvCxnSpPr>
        <p:spPr>
          <a:xfrm flipV="1">
            <a:off x="7019972" y="3642299"/>
            <a:ext cx="301647" cy="1440438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95020B22-2EED-4DE8-99E0-D9A29243785F}"/>
              </a:ext>
            </a:extLst>
          </p:cNvPr>
          <p:cNvCxnSpPr>
            <a:cxnSpLocks/>
            <a:stCxn id="7" idx="3"/>
            <a:endCxn id="5" idx="1"/>
          </p:cNvCxnSpPr>
          <p:nvPr/>
        </p:nvCxnSpPr>
        <p:spPr>
          <a:xfrm flipV="1">
            <a:off x="4870382" y="3642299"/>
            <a:ext cx="2451237" cy="540317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EFDE634E-F832-48E5-B955-C2AF6D0D6D61}"/>
              </a:ext>
            </a:extLst>
          </p:cNvPr>
          <p:cNvCxnSpPr>
            <a:cxnSpLocks/>
          </p:cNvCxnSpPr>
          <p:nvPr/>
        </p:nvCxnSpPr>
        <p:spPr>
          <a:xfrm>
            <a:off x="4838240" y="2702488"/>
            <a:ext cx="2483379" cy="8639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Verbinder: gewinkelt 30">
            <a:extLst>
              <a:ext uri="{FF2B5EF4-FFF2-40B4-BE49-F238E27FC236}">
                <a16:creationId xmlns:a16="http://schemas.microsoft.com/office/drawing/2014/main" id="{665C3781-40AF-4494-885E-5046C3562843}"/>
              </a:ext>
            </a:extLst>
          </p:cNvPr>
          <p:cNvCxnSpPr>
            <a:cxnSpLocks/>
            <a:stCxn id="5" idx="3"/>
            <a:endCxn id="7" idx="2"/>
          </p:cNvCxnSpPr>
          <p:nvPr/>
        </p:nvCxnSpPr>
        <p:spPr>
          <a:xfrm flipH="1">
            <a:off x="3593857" y="3642299"/>
            <a:ext cx="8052711" cy="1555979"/>
          </a:xfrm>
          <a:prstGeom prst="bentConnector4">
            <a:avLst>
              <a:gd name="adj1" fmla="val -2839"/>
              <a:gd name="adj2" fmla="val 114692"/>
            </a:avLst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>
            <a:extLst>
              <a:ext uri="{FF2B5EF4-FFF2-40B4-BE49-F238E27FC236}">
                <a16:creationId xmlns:a16="http://schemas.microsoft.com/office/drawing/2014/main" id="{7A790391-EA4C-4F7D-8639-1F0D9E0EDF01}"/>
              </a:ext>
            </a:extLst>
          </p:cNvPr>
          <p:cNvSpPr txBox="1"/>
          <p:nvPr/>
        </p:nvSpPr>
        <p:spPr>
          <a:xfrm>
            <a:off x="7353759" y="3379858"/>
            <a:ext cx="1251284" cy="373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Utilisation </a:t>
            </a:r>
          </a:p>
        </p:txBody>
      </p:sp>
      <p:cxnSp>
        <p:nvCxnSpPr>
          <p:cNvPr id="36" name="Gerade Verbindung mit Pfeil 35">
            <a:extLst>
              <a:ext uri="{FF2B5EF4-FFF2-40B4-BE49-F238E27FC236}">
                <a16:creationId xmlns:a16="http://schemas.microsoft.com/office/drawing/2014/main" id="{0E93E746-AE5C-49BC-9DB0-F0E42C60E39C}"/>
              </a:ext>
            </a:extLst>
          </p:cNvPr>
          <p:cNvCxnSpPr/>
          <p:nvPr/>
        </p:nvCxnSpPr>
        <p:spPr>
          <a:xfrm>
            <a:off x="8474345" y="3566390"/>
            <a:ext cx="37127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feld 37">
            <a:extLst>
              <a:ext uri="{FF2B5EF4-FFF2-40B4-BE49-F238E27FC236}">
                <a16:creationId xmlns:a16="http://schemas.microsoft.com/office/drawing/2014/main" id="{C2528A3C-A7D0-4F9E-B79D-40C74774DF49}"/>
              </a:ext>
            </a:extLst>
          </p:cNvPr>
          <p:cNvSpPr txBox="1"/>
          <p:nvPr/>
        </p:nvSpPr>
        <p:spPr>
          <a:xfrm>
            <a:off x="8871021" y="3237442"/>
            <a:ext cx="1400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Commodity tree </a:t>
            </a: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117CFEF4-6001-42FD-A3D3-E844013AE686}"/>
              </a:ext>
            </a:extLst>
          </p:cNvPr>
          <p:cNvSpPr txBox="1"/>
          <p:nvPr/>
        </p:nvSpPr>
        <p:spPr>
          <a:xfrm>
            <a:off x="10675453" y="3383591"/>
            <a:ext cx="915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diets</a:t>
            </a:r>
          </a:p>
        </p:txBody>
      </p:sp>
      <p:cxnSp>
        <p:nvCxnSpPr>
          <p:cNvPr id="45" name="Gerade Verbindung mit Pfeil 44">
            <a:extLst>
              <a:ext uri="{FF2B5EF4-FFF2-40B4-BE49-F238E27FC236}">
                <a16:creationId xmlns:a16="http://schemas.microsoft.com/office/drawing/2014/main" id="{60032B4D-4C59-454D-88C8-94A239273C6C}"/>
              </a:ext>
            </a:extLst>
          </p:cNvPr>
          <p:cNvCxnSpPr>
            <a:cxnSpLocks/>
            <a:stCxn id="38" idx="3"/>
            <a:endCxn id="43" idx="1"/>
          </p:cNvCxnSpPr>
          <p:nvPr/>
        </p:nvCxnSpPr>
        <p:spPr>
          <a:xfrm>
            <a:off x="10271552" y="3560608"/>
            <a:ext cx="403901" cy="76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Verbinder: gewinkelt 51">
            <a:extLst>
              <a:ext uri="{FF2B5EF4-FFF2-40B4-BE49-F238E27FC236}">
                <a16:creationId xmlns:a16="http://schemas.microsoft.com/office/drawing/2014/main" id="{4F36EED5-A225-4587-8256-3897F12F797F}"/>
              </a:ext>
            </a:extLst>
          </p:cNvPr>
          <p:cNvCxnSpPr>
            <a:cxnSpLocks/>
            <a:stCxn id="5" idx="3"/>
            <a:endCxn id="9" idx="0"/>
          </p:cNvCxnSpPr>
          <p:nvPr/>
        </p:nvCxnSpPr>
        <p:spPr>
          <a:xfrm flipH="1" flipV="1">
            <a:off x="3561715" y="2547564"/>
            <a:ext cx="8084853" cy="1094735"/>
          </a:xfrm>
          <a:prstGeom prst="bentConnector4">
            <a:avLst>
              <a:gd name="adj1" fmla="val -2828"/>
              <a:gd name="adj2" fmla="val 120882"/>
            </a:avLst>
          </a:prstGeom>
          <a:ln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Pfeil: nach unten 53">
            <a:extLst>
              <a:ext uri="{FF2B5EF4-FFF2-40B4-BE49-F238E27FC236}">
                <a16:creationId xmlns:a16="http://schemas.microsoft.com/office/drawing/2014/main" id="{44765306-0AD0-42D5-A56E-F5AA0819EFA9}"/>
              </a:ext>
            </a:extLst>
          </p:cNvPr>
          <p:cNvSpPr/>
          <p:nvPr/>
        </p:nvSpPr>
        <p:spPr>
          <a:xfrm>
            <a:off x="5958038" y="5831615"/>
            <a:ext cx="336884" cy="3453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CE9AB867-3020-4A1A-8748-C1115A98B025}"/>
              </a:ext>
            </a:extLst>
          </p:cNvPr>
          <p:cNvSpPr txBox="1"/>
          <p:nvPr/>
        </p:nvSpPr>
        <p:spPr>
          <a:xfrm>
            <a:off x="4013734" y="6176967"/>
            <a:ext cx="4562375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dirty="0" err="1"/>
              <a:t>Downscaling</a:t>
            </a:r>
            <a:r>
              <a:rPr lang="fr-FR" dirty="0"/>
              <a:t> pour les indicateurs de durabilité territoriale et spatiale</a:t>
            </a:r>
            <a:endParaRPr lang="en-GB" dirty="0"/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876F56FB-046E-4D97-97E8-53C0B36DCC43}"/>
              </a:ext>
            </a:extLst>
          </p:cNvPr>
          <p:cNvCxnSpPr>
            <a:cxnSpLocks/>
          </p:cNvCxnSpPr>
          <p:nvPr/>
        </p:nvCxnSpPr>
        <p:spPr>
          <a:xfrm>
            <a:off x="1447719" y="5082737"/>
            <a:ext cx="57104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B48FF3AD-AC11-4735-B189-C8FEBB8797B3}"/>
              </a:ext>
            </a:extLst>
          </p:cNvPr>
          <p:cNvSpPr txBox="1"/>
          <p:nvPr/>
        </p:nvSpPr>
        <p:spPr>
          <a:xfrm>
            <a:off x="201569" y="4898071"/>
            <a:ext cx="1246150" cy="736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Version 0.1</a:t>
            </a:r>
          </a:p>
          <a:p>
            <a:pPr>
              <a:lnSpc>
                <a:spcPct val="150000"/>
              </a:lnSpc>
            </a:pPr>
            <a:r>
              <a:rPr lang="en-GB" dirty="0"/>
              <a:t>Version 1.0</a:t>
            </a:r>
          </a:p>
        </p:txBody>
      </p:sp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E4E8B820-0B2B-4068-A301-DD83F8B9A7C8}"/>
              </a:ext>
            </a:extLst>
          </p:cNvPr>
          <p:cNvCxnSpPr>
            <a:cxnSpLocks/>
          </p:cNvCxnSpPr>
          <p:nvPr/>
        </p:nvCxnSpPr>
        <p:spPr>
          <a:xfrm>
            <a:off x="1447719" y="5368701"/>
            <a:ext cx="57104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mit Pfeil 34">
            <a:extLst>
              <a:ext uri="{FF2B5EF4-FFF2-40B4-BE49-F238E27FC236}">
                <a16:creationId xmlns:a16="http://schemas.microsoft.com/office/drawing/2014/main" id="{F601E183-B7D9-4DBD-BFAD-0FF8657648F7}"/>
              </a:ext>
            </a:extLst>
          </p:cNvPr>
          <p:cNvCxnSpPr>
            <a:cxnSpLocks/>
          </p:cNvCxnSpPr>
          <p:nvPr/>
        </p:nvCxnSpPr>
        <p:spPr>
          <a:xfrm>
            <a:off x="1447719" y="5512290"/>
            <a:ext cx="571049" cy="0"/>
          </a:xfrm>
          <a:prstGeom prst="straightConnector1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0" name="Rechteck 29">
            <a:extLst>
              <a:ext uri="{FF2B5EF4-FFF2-40B4-BE49-F238E27FC236}">
                <a16:creationId xmlns:a16="http://schemas.microsoft.com/office/drawing/2014/main" id="{5E13EC18-5317-459D-A140-D30D7761F788}"/>
              </a:ext>
            </a:extLst>
          </p:cNvPr>
          <p:cNvSpPr/>
          <p:nvPr/>
        </p:nvSpPr>
        <p:spPr>
          <a:xfrm>
            <a:off x="530290" y="1344435"/>
            <a:ext cx="120473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Extension du model </a:t>
            </a:r>
            <a:r>
              <a:rPr lang="en-GB" dirty="0" err="1"/>
              <a:t>SOLm</a:t>
            </a:r>
            <a:endParaRPr lang="en-GB" dirty="0"/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7C8F93AE-CFBB-425F-B783-ED45B0F962EF}"/>
              </a:ext>
            </a:extLst>
          </p:cNvPr>
          <p:cNvSpPr txBox="1"/>
          <p:nvPr/>
        </p:nvSpPr>
        <p:spPr>
          <a:xfrm>
            <a:off x="5168946" y="4377584"/>
            <a:ext cx="181888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dirty="0"/>
              <a:t>Module </a:t>
            </a:r>
            <a:r>
              <a:rPr lang="en-GB" dirty="0" err="1"/>
              <a:t>cabone</a:t>
            </a:r>
            <a:endParaRPr lang="en-GB" dirty="0"/>
          </a:p>
        </p:txBody>
      </p:sp>
      <p:pic>
        <p:nvPicPr>
          <p:cNvPr id="37" name="Grafik 36">
            <a:extLst>
              <a:ext uri="{FF2B5EF4-FFF2-40B4-BE49-F238E27FC236}">
                <a16:creationId xmlns:a16="http://schemas.microsoft.com/office/drawing/2014/main" id="{813FA853-27CC-4843-B2C1-E210F2B0DE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1077" y="5903711"/>
            <a:ext cx="1910615" cy="95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6622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C0D85F-B447-48CB-8DE6-521FB511B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Indicateurs</a:t>
            </a:r>
            <a:r>
              <a:rPr lang="en-GB" dirty="0"/>
              <a:t> </a:t>
            </a:r>
            <a:r>
              <a:rPr lang="en-GB" dirty="0" err="1"/>
              <a:t>environnementaux</a:t>
            </a:r>
            <a:r>
              <a:rPr lang="en-GB" dirty="0"/>
              <a:t> </a:t>
            </a:r>
            <a:r>
              <a:rPr lang="en-GB" dirty="0" err="1"/>
              <a:t>actuels</a:t>
            </a:r>
            <a:r>
              <a:rPr lang="en-GB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7D10F87-506B-4C0E-A9FD-BCB9374AF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721009" cy="4351338"/>
          </a:xfrm>
        </p:spPr>
        <p:txBody>
          <a:bodyPr/>
          <a:lstStyle/>
          <a:p>
            <a:r>
              <a:rPr lang="fr-FR" dirty="0"/>
              <a:t>Bilan azoté du sol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Production de denrées alimentaires d'origine animale</a:t>
            </a:r>
          </a:p>
          <a:p>
            <a:r>
              <a:rPr lang="en-GB" dirty="0"/>
              <a:t>(</a:t>
            </a:r>
            <a:r>
              <a:rPr lang="fr-FR" dirty="0"/>
              <a:t>contribution au dépassement de la charge critique en azote ) </a:t>
            </a:r>
          </a:p>
          <a:p>
            <a:pPr lvl="1"/>
            <a:r>
              <a:rPr lang="fr-FR" dirty="0"/>
              <a:t>Indicateur indirect de la biodiversité </a:t>
            </a:r>
            <a:endParaRPr lang="en-GB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7C9F7AE-32A7-44BF-B332-11CF7D2DDC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584"/>
          <a:stretch/>
        </p:blipFill>
        <p:spPr>
          <a:xfrm>
            <a:off x="7373948" y="1426831"/>
            <a:ext cx="3793718" cy="200216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2333AED-0275-46DD-8791-EA21780BA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9209" y="4001294"/>
            <a:ext cx="3421450" cy="264238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B3014D8-21D9-43DA-8808-905C8FB675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1077" y="5903711"/>
            <a:ext cx="1910615" cy="95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3436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ünfeck 19">
            <a:extLst>
              <a:ext uri="{FF2B5EF4-FFF2-40B4-BE49-F238E27FC236}">
                <a16:creationId xmlns:a16="http://schemas.microsoft.com/office/drawing/2014/main" id="{B7F2170D-F55D-4F3F-9393-741D561581DC}"/>
              </a:ext>
            </a:extLst>
          </p:cNvPr>
          <p:cNvSpPr/>
          <p:nvPr/>
        </p:nvSpPr>
        <p:spPr>
          <a:xfrm>
            <a:off x="2986679" y="1627035"/>
            <a:ext cx="4858041" cy="4695060"/>
          </a:xfrm>
          <a:prstGeom prst="pentagon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F94A448-3246-46BB-A47A-0C32276D6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Les 5 narrations PATHWAYS   </a:t>
            </a: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E46947DA-498A-44C4-94CB-67AFFE1D9212}"/>
              </a:ext>
            </a:extLst>
          </p:cNvPr>
          <p:cNvCxnSpPr>
            <a:cxnSpLocks/>
            <a:stCxn id="20" idx="1"/>
          </p:cNvCxnSpPr>
          <p:nvPr/>
        </p:nvCxnSpPr>
        <p:spPr>
          <a:xfrm>
            <a:off x="2986684" y="3420384"/>
            <a:ext cx="2429016" cy="849958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AA8A5EB9-5E9D-421F-8D78-8C45EAF1AC01}"/>
              </a:ext>
            </a:extLst>
          </p:cNvPr>
          <p:cNvCxnSpPr>
            <a:cxnSpLocks/>
            <a:stCxn id="20" idx="0"/>
          </p:cNvCxnSpPr>
          <p:nvPr/>
        </p:nvCxnSpPr>
        <p:spPr>
          <a:xfrm>
            <a:off x="5415700" y="1627035"/>
            <a:ext cx="19133" cy="2652067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40CF0B24-60EE-407F-8297-2CEDA5C2E03F}"/>
              </a:ext>
            </a:extLst>
          </p:cNvPr>
          <p:cNvCxnSpPr>
            <a:cxnSpLocks/>
            <a:endCxn id="20" idx="5"/>
          </p:cNvCxnSpPr>
          <p:nvPr/>
        </p:nvCxnSpPr>
        <p:spPr>
          <a:xfrm flipV="1">
            <a:off x="5386890" y="3420384"/>
            <a:ext cx="2457825" cy="858718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DB5152EC-1039-4D1D-9F84-4B235DAA17BE}"/>
              </a:ext>
            </a:extLst>
          </p:cNvPr>
          <p:cNvCxnSpPr>
            <a:cxnSpLocks/>
            <a:endCxn id="20" idx="4"/>
          </p:cNvCxnSpPr>
          <p:nvPr/>
        </p:nvCxnSpPr>
        <p:spPr>
          <a:xfrm>
            <a:off x="5444510" y="4273858"/>
            <a:ext cx="1472404" cy="2048225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2CA8D3ED-2D9F-415E-96F8-D2250E06BB81}"/>
              </a:ext>
            </a:extLst>
          </p:cNvPr>
          <p:cNvCxnSpPr>
            <a:cxnSpLocks/>
            <a:stCxn id="20" idx="2"/>
          </p:cNvCxnSpPr>
          <p:nvPr/>
        </p:nvCxnSpPr>
        <p:spPr>
          <a:xfrm flipV="1">
            <a:off x="3914485" y="4279102"/>
            <a:ext cx="1530025" cy="2042981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E2D9763E-9F8A-42CE-A567-53197AC77C44}"/>
              </a:ext>
            </a:extLst>
          </p:cNvPr>
          <p:cNvSpPr txBox="1"/>
          <p:nvPr/>
        </p:nvSpPr>
        <p:spPr>
          <a:xfrm>
            <a:off x="3579388" y="3003530"/>
            <a:ext cx="2003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Efficiency first 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BFF1DDE5-8B81-4BEC-89F6-31AF86D8A6C8}"/>
              </a:ext>
            </a:extLst>
          </p:cNvPr>
          <p:cNvSpPr txBox="1"/>
          <p:nvPr/>
        </p:nvSpPr>
        <p:spPr>
          <a:xfrm>
            <a:off x="5517716" y="3037953"/>
            <a:ext cx="2003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Feed no food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A6568136-F45D-42E1-B16B-4D8899CCCCB0}"/>
              </a:ext>
            </a:extLst>
          </p:cNvPr>
          <p:cNvSpPr txBox="1"/>
          <p:nvPr/>
        </p:nvSpPr>
        <p:spPr>
          <a:xfrm>
            <a:off x="5954372" y="4247660"/>
            <a:ext cx="2003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Rural </a:t>
            </a:r>
          </a:p>
          <a:p>
            <a:r>
              <a:rPr lang="en-GB" dirty="0"/>
              <a:t>renaissance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08DAB173-732F-4830-80E5-4E8FE040922E}"/>
              </a:ext>
            </a:extLst>
          </p:cNvPr>
          <p:cNvSpPr txBox="1"/>
          <p:nvPr/>
        </p:nvSpPr>
        <p:spPr>
          <a:xfrm>
            <a:off x="3605508" y="4163741"/>
            <a:ext cx="2003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High animal </a:t>
            </a:r>
          </a:p>
          <a:p>
            <a:r>
              <a:rPr lang="en-GB" dirty="0"/>
              <a:t>welfare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2B402888-E9F4-4D39-973A-8EB17E5E1749}"/>
              </a:ext>
            </a:extLst>
          </p:cNvPr>
          <p:cNvSpPr txBox="1"/>
          <p:nvPr/>
        </p:nvSpPr>
        <p:spPr>
          <a:xfrm>
            <a:off x="4753177" y="5466959"/>
            <a:ext cx="2003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 animals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EC728A0-962C-4F2A-B627-15B2526A7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5284" y="1054067"/>
            <a:ext cx="2438400" cy="187642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82A3051-D131-42F8-86F5-98950D201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9825" y="4712231"/>
            <a:ext cx="3789839" cy="188982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C00674D-FE84-4415-9501-6CF2D1B3D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772" y="4730202"/>
            <a:ext cx="2674633" cy="121542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EBE823B-48D4-4989-B39B-8B2FDC6411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573" y="1508493"/>
            <a:ext cx="2346814" cy="1510326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D73EE447-893A-4BBD-A388-B38268D777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1077" y="5903711"/>
            <a:ext cx="1910615" cy="95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5496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ünfeck 19">
            <a:extLst>
              <a:ext uri="{FF2B5EF4-FFF2-40B4-BE49-F238E27FC236}">
                <a16:creationId xmlns:a16="http://schemas.microsoft.com/office/drawing/2014/main" id="{B7F2170D-F55D-4F3F-9393-741D561581DC}"/>
              </a:ext>
            </a:extLst>
          </p:cNvPr>
          <p:cNvSpPr/>
          <p:nvPr/>
        </p:nvSpPr>
        <p:spPr>
          <a:xfrm>
            <a:off x="2986679" y="1627035"/>
            <a:ext cx="4858041" cy="4695060"/>
          </a:xfrm>
          <a:prstGeom prst="pentagon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F94A448-3246-46BB-A47A-0C32276D6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Les 5 narrations PATHWAYS   </a:t>
            </a: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E46947DA-498A-44C4-94CB-67AFFE1D9212}"/>
              </a:ext>
            </a:extLst>
          </p:cNvPr>
          <p:cNvCxnSpPr>
            <a:cxnSpLocks/>
            <a:stCxn id="20" idx="1"/>
          </p:cNvCxnSpPr>
          <p:nvPr/>
        </p:nvCxnSpPr>
        <p:spPr>
          <a:xfrm>
            <a:off x="2986684" y="3420384"/>
            <a:ext cx="2429016" cy="849958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AA8A5EB9-5E9D-421F-8D78-8C45EAF1AC01}"/>
              </a:ext>
            </a:extLst>
          </p:cNvPr>
          <p:cNvCxnSpPr>
            <a:cxnSpLocks/>
            <a:stCxn id="20" idx="0"/>
          </p:cNvCxnSpPr>
          <p:nvPr/>
        </p:nvCxnSpPr>
        <p:spPr>
          <a:xfrm>
            <a:off x="5415700" y="1627035"/>
            <a:ext cx="19133" cy="2652067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40CF0B24-60EE-407F-8297-2CEDA5C2E03F}"/>
              </a:ext>
            </a:extLst>
          </p:cNvPr>
          <p:cNvCxnSpPr>
            <a:cxnSpLocks/>
            <a:endCxn id="20" idx="5"/>
          </p:cNvCxnSpPr>
          <p:nvPr/>
        </p:nvCxnSpPr>
        <p:spPr>
          <a:xfrm flipV="1">
            <a:off x="5386890" y="3420384"/>
            <a:ext cx="2457825" cy="849958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DB5152EC-1039-4D1D-9F84-4B235DAA17BE}"/>
              </a:ext>
            </a:extLst>
          </p:cNvPr>
          <p:cNvCxnSpPr>
            <a:cxnSpLocks/>
            <a:endCxn id="20" idx="4"/>
          </p:cNvCxnSpPr>
          <p:nvPr/>
        </p:nvCxnSpPr>
        <p:spPr>
          <a:xfrm>
            <a:off x="5444510" y="4273858"/>
            <a:ext cx="1472404" cy="2048225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2CA8D3ED-2D9F-415E-96F8-D2250E06BB81}"/>
              </a:ext>
            </a:extLst>
          </p:cNvPr>
          <p:cNvCxnSpPr>
            <a:cxnSpLocks/>
            <a:stCxn id="20" idx="2"/>
          </p:cNvCxnSpPr>
          <p:nvPr/>
        </p:nvCxnSpPr>
        <p:spPr>
          <a:xfrm flipV="1">
            <a:off x="3914485" y="4279102"/>
            <a:ext cx="1530025" cy="2042981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E2D9763E-9F8A-42CE-A567-53197AC77C44}"/>
              </a:ext>
            </a:extLst>
          </p:cNvPr>
          <p:cNvSpPr txBox="1"/>
          <p:nvPr/>
        </p:nvSpPr>
        <p:spPr>
          <a:xfrm>
            <a:off x="3579388" y="3003530"/>
            <a:ext cx="2003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Efficiency first 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BFF1DDE5-8B81-4BEC-89F6-31AF86D8A6C8}"/>
              </a:ext>
            </a:extLst>
          </p:cNvPr>
          <p:cNvSpPr txBox="1"/>
          <p:nvPr/>
        </p:nvSpPr>
        <p:spPr>
          <a:xfrm>
            <a:off x="5517716" y="3037953"/>
            <a:ext cx="2003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Feed no food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A6568136-F45D-42E1-B16B-4D8899CCCCB0}"/>
              </a:ext>
            </a:extLst>
          </p:cNvPr>
          <p:cNvSpPr txBox="1"/>
          <p:nvPr/>
        </p:nvSpPr>
        <p:spPr>
          <a:xfrm>
            <a:off x="5954372" y="4247660"/>
            <a:ext cx="2003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Rural </a:t>
            </a:r>
          </a:p>
          <a:p>
            <a:r>
              <a:rPr lang="en-GB" dirty="0"/>
              <a:t>renaissance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08DAB173-732F-4830-80E5-4E8FE040922E}"/>
              </a:ext>
            </a:extLst>
          </p:cNvPr>
          <p:cNvSpPr txBox="1"/>
          <p:nvPr/>
        </p:nvSpPr>
        <p:spPr>
          <a:xfrm>
            <a:off x="3605508" y="4163741"/>
            <a:ext cx="2003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High animal </a:t>
            </a:r>
          </a:p>
          <a:p>
            <a:r>
              <a:rPr lang="en-GB" dirty="0"/>
              <a:t>welfare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2B402888-E9F4-4D39-973A-8EB17E5E1749}"/>
              </a:ext>
            </a:extLst>
          </p:cNvPr>
          <p:cNvSpPr txBox="1"/>
          <p:nvPr/>
        </p:nvSpPr>
        <p:spPr>
          <a:xfrm>
            <a:off x="4753177" y="5466959"/>
            <a:ext cx="2003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 animals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6C243AE-DD6F-45BB-8AF2-63CB3D54E5E1}"/>
              </a:ext>
            </a:extLst>
          </p:cNvPr>
          <p:cNvSpPr txBox="1"/>
          <p:nvPr/>
        </p:nvSpPr>
        <p:spPr>
          <a:xfrm>
            <a:off x="1178630" y="1977709"/>
            <a:ext cx="2913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Tous</a:t>
            </a:r>
            <a:r>
              <a:rPr lang="en-GB" dirty="0"/>
              <a:t> les </a:t>
            </a:r>
            <a:r>
              <a:rPr lang="en-GB" dirty="0" err="1"/>
              <a:t>système</a:t>
            </a:r>
            <a:r>
              <a:rPr lang="en-GB" dirty="0"/>
              <a:t> </a:t>
            </a:r>
            <a:r>
              <a:rPr lang="en-GB" dirty="0" err="1"/>
              <a:t>d’elevage</a:t>
            </a:r>
            <a:r>
              <a:rPr lang="en-GB" dirty="0"/>
              <a:t> </a:t>
            </a:r>
            <a:r>
              <a:rPr lang="en-GB" dirty="0" err="1"/>
              <a:t>comme</a:t>
            </a:r>
            <a:r>
              <a:rPr lang="en-GB" dirty="0"/>
              <a:t> “best-in-class”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6AA2087-874C-4C37-8110-67EFA1E8AC09}"/>
              </a:ext>
            </a:extLst>
          </p:cNvPr>
          <p:cNvSpPr txBox="1"/>
          <p:nvPr/>
        </p:nvSpPr>
        <p:spPr>
          <a:xfrm>
            <a:off x="789076" y="4643723"/>
            <a:ext cx="29133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Pas de transport </a:t>
            </a:r>
            <a:r>
              <a:rPr lang="en-GB" dirty="0" err="1"/>
              <a:t>transfrontalier</a:t>
            </a:r>
            <a:r>
              <a:rPr lang="en-GB" dirty="0"/>
              <a:t> </a:t>
            </a:r>
            <a:r>
              <a:rPr lang="en-GB" dirty="0" err="1"/>
              <a:t>d’animaux</a:t>
            </a:r>
            <a:r>
              <a:rPr lang="en-GB" dirty="0"/>
              <a:t> </a:t>
            </a:r>
            <a:r>
              <a:rPr lang="en-GB" dirty="0" err="1"/>
              <a:t>vivants</a:t>
            </a:r>
            <a:r>
              <a:rPr lang="en-GB" dirty="0"/>
              <a:t> 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A7F23276-CB7F-46C8-9876-99BFB631738B}"/>
              </a:ext>
            </a:extLst>
          </p:cNvPr>
          <p:cNvSpPr txBox="1"/>
          <p:nvPr/>
        </p:nvSpPr>
        <p:spPr>
          <a:xfrm>
            <a:off x="7844715" y="4685704"/>
            <a:ext cx="2148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Les </a:t>
            </a:r>
            <a:r>
              <a:rPr lang="en-GB" dirty="0" err="1"/>
              <a:t>fermes</a:t>
            </a:r>
            <a:r>
              <a:rPr lang="en-GB" dirty="0"/>
              <a:t> </a:t>
            </a:r>
            <a:r>
              <a:rPr lang="en-GB" dirty="0" err="1"/>
              <a:t>sont</a:t>
            </a:r>
            <a:r>
              <a:rPr lang="en-GB" dirty="0"/>
              <a:t> plus </a:t>
            </a:r>
            <a:r>
              <a:rPr lang="en-GB" dirty="0" err="1"/>
              <a:t>diversifées</a:t>
            </a:r>
            <a:endParaRPr lang="en-GB" dirty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5A121A33-4666-47B4-B9ED-11C68C047FC9}"/>
              </a:ext>
            </a:extLst>
          </p:cNvPr>
          <p:cNvSpPr txBox="1"/>
          <p:nvPr/>
        </p:nvSpPr>
        <p:spPr>
          <a:xfrm>
            <a:off x="6771594" y="1890518"/>
            <a:ext cx="35021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Bovins nourris exclusivement à l'herbe (</a:t>
            </a:r>
            <a:r>
              <a:rPr lang="fr-FR" dirty="0" err="1"/>
              <a:t>feed</a:t>
            </a:r>
            <a:r>
              <a:rPr lang="fr-FR" dirty="0"/>
              <a:t>-no-</a:t>
            </a:r>
            <a:r>
              <a:rPr lang="fr-FR" dirty="0" err="1"/>
              <a:t>food</a:t>
            </a:r>
            <a:r>
              <a:rPr lang="fr-FR" dirty="0"/>
              <a:t>) </a:t>
            </a:r>
            <a:endParaRPr lang="en-GB" dirty="0"/>
          </a:p>
          <a:p>
            <a:r>
              <a:rPr lang="en-GB" dirty="0"/>
              <a:t>  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5799FF16-5ACA-4504-9D8D-AFEB0721A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077" y="5903711"/>
            <a:ext cx="1910615" cy="95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5664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ünfeck 19">
            <a:extLst>
              <a:ext uri="{FF2B5EF4-FFF2-40B4-BE49-F238E27FC236}">
                <a16:creationId xmlns:a16="http://schemas.microsoft.com/office/drawing/2014/main" id="{B7F2170D-F55D-4F3F-9393-741D561581DC}"/>
              </a:ext>
            </a:extLst>
          </p:cNvPr>
          <p:cNvSpPr/>
          <p:nvPr/>
        </p:nvSpPr>
        <p:spPr>
          <a:xfrm>
            <a:off x="2986679" y="1627035"/>
            <a:ext cx="4858041" cy="4695060"/>
          </a:xfrm>
          <a:prstGeom prst="pentagon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F94A448-3246-46BB-A47A-0C32276D6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Les 5 narrations PATHWAYS   </a:t>
            </a: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E46947DA-498A-44C4-94CB-67AFFE1D9212}"/>
              </a:ext>
            </a:extLst>
          </p:cNvPr>
          <p:cNvCxnSpPr>
            <a:cxnSpLocks/>
            <a:stCxn id="20" idx="1"/>
          </p:cNvCxnSpPr>
          <p:nvPr/>
        </p:nvCxnSpPr>
        <p:spPr>
          <a:xfrm>
            <a:off x="2986684" y="3420384"/>
            <a:ext cx="2429016" cy="849958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AA8A5EB9-5E9D-421F-8D78-8C45EAF1AC01}"/>
              </a:ext>
            </a:extLst>
          </p:cNvPr>
          <p:cNvCxnSpPr>
            <a:cxnSpLocks/>
            <a:stCxn id="20" idx="0"/>
          </p:cNvCxnSpPr>
          <p:nvPr/>
        </p:nvCxnSpPr>
        <p:spPr>
          <a:xfrm>
            <a:off x="5415700" y="1627035"/>
            <a:ext cx="19133" cy="2652067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40CF0B24-60EE-407F-8297-2CEDA5C2E03F}"/>
              </a:ext>
            </a:extLst>
          </p:cNvPr>
          <p:cNvCxnSpPr>
            <a:cxnSpLocks/>
            <a:endCxn id="20" idx="5"/>
          </p:cNvCxnSpPr>
          <p:nvPr/>
        </p:nvCxnSpPr>
        <p:spPr>
          <a:xfrm flipV="1">
            <a:off x="5386890" y="3420384"/>
            <a:ext cx="2457825" cy="858718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DB5152EC-1039-4D1D-9F84-4B235DAA17BE}"/>
              </a:ext>
            </a:extLst>
          </p:cNvPr>
          <p:cNvCxnSpPr>
            <a:cxnSpLocks/>
            <a:endCxn id="20" idx="4"/>
          </p:cNvCxnSpPr>
          <p:nvPr/>
        </p:nvCxnSpPr>
        <p:spPr>
          <a:xfrm>
            <a:off x="5444510" y="4273858"/>
            <a:ext cx="1472404" cy="2048225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2CA8D3ED-2D9F-415E-96F8-D2250E06BB81}"/>
              </a:ext>
            </a:extLst>
          </p:cNvPr>
          <p:cNvCxnSpPr>
            <a:cxnSpLocks/>
            <a:stCxn id="20" idx="2"/>
          </p:cNvCxnSpPr>
          <p:nvPr/>
        </p:nvCxnSpPr>
        <p:spPr>
          <a:xfrm flipV="1">
            <a:off x="3914485" y="4279102"/>
            <a:ext cx="1530025" cy="2042981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E2D9763E-9F8A-42CE-A567-53197AC77C44}"/>
              </a:ext>
            </a:extLst>
          </p:cNvPr>
          <p:cNvSpPr txBox="1"/>
          <p:nvPr/>
        </p:nvSpPr>
        <p:spPr>
          <a:xfrm>
            <a:off x="3579388" y="3003530"/>
            <a:ext cx="2003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Efficiency first 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BFF1DDE5-8B81-4BEC-89F6-31AF86D8A6C8}"/>
              </a:ext>
            </a:extLst>
          </p:cNvPr>
          <p:cNvSpPr txBox="1"/>
          <p:nvPr/>
        </p:nvSpPr>
        <p:spPr>
          <a:xfrm>
            <a:off x="5517716" y="3037953"/>
            <a:ext cx="2003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Feed no food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A6568136-F45D-42E1-B16B-4D8899CCCCB0}"/>
              </a:ext>
            </a:extLst>
          </p:cNvPr>
          <p:cNvSpPr txBox="1"/>
          <p:nvPr/>
        </p:nvSpPr>
        <p:spPr>
          <a:xfrm>
            <a:off x="5954372" y="4247660"/>
            <a:ext cx="2003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Rural </a:t>
            </a:r>
          </a:p>
          <a:p>
            <a:r>
              <a:rPr lang="en-GB" dirty="0"/>
              <a:t>renaissance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08DAB173-732F-4830-80E5-4E8FE040922E}"/>
              </a:ext>
            </a:extLst>
          </p:cNvPr>
          <p:cNvSpPr txBox="1"/>
          <p:nvPr/>
        </p:nvSpPr>
        <p:spPr>
          <a:xfrm>
            <a:off x="3605508" y="4163741"/>
            <a:ext cx="2003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High animal </a:t>
            </a:r>
          </a:p>
          <a:p>
            <a:r>
              <a:rPr lang="en-GB" dirty="0"/>
              <a:t>welfare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2B402888-E9F4-4D39-973A-8EB17E5E1749}"/>
              </a:ext>
            </a:extLst>
          </p:cNvPr>
          <p:cNvSpPr txBox="1"/>
          <p:nvPr/>
        </p:nvSpPr>
        <p:spPr>
          <a:xfrm>
            <a:off x="4753177" y="5466959"/>
            <a:ext cx="2003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 animals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EC728A0-962C-4F2A-B627-15B2526A7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0382" y="2490787"/>
            <a:ext cx="2438400" cy="187642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82A3051-D131-42F8-86F5-98950D201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9825" y="4712231"/>
            <a:ext cx="3789839" cy="188982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C00674D-FE84-4415-9501-6CF2D1B3D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772" y="4730202"/>
            <a:ext cx="2674633" cy="121542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EBE823B-48D4-4989-B39B-8B2FDC6411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573" y="1508493"/>
            <a:ext cx="2346814" cy="1510326"/>
          </a:xfrm>
          <a:prstGeom prst="rect">
            <a:avLst/>
          </a:prstGeom>
        </p:spPr>
      </p:pic>
      <p:sp>
        <p:nvSpPr>
          <p:cNvPr id="5" name="Pfeil: nach rechts 4">
            <a:extLst>
              <a:ext uri="{FF2B5EF4-FFF2-40B4-BE49-F238E27FC236}">
                <a16:creationId xmlns:a16="http://schemas.microsoft.com/office/drawing/2014/main" id="{A4817040-B65C-4FB5-9735-8F717279CE51}"/>
              </a:ext>
            </a:extLst>
          </p:cNvPr>
          <p:cNvSpPr/>
          <p:nvPr/>
        </p:nvSpPr>
        <p:spPr>
          <a:xfrm rot="7821732">
            <a:off x="6263366" y="2010759"/>
            <a:ext cx="1395167" cy="6463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AB727969-D1C1-48A4-8E60-5117C9D7C5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1077" y="5903711"/>
            <a:ext cx="1910615" cy="954289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CAC3923-88FB-4486-8C8F-C11DFBE050F9}"/>
              </a:ext>
            </a:extLst>
          </p:cNvPr>
          <p:cNvSpPr txBox="1"/>
          <p:nvPr/>
        </p:nvSpPr>
        <p:spPr>
          <a:xfrm>
            <a:off x="7682817" y="1307273"/>
            <a:ext cx="33401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bovins </a:t>
            </a:r>
            <a:r>
              <a:rPr lang="fr-FR" dirty="0">
                <a:highlight>
                  <a:srgbClr val="FFFF00"/>
                </a:highlight>
              </a:rPr>
              <a:t>à double usage </a:t>
            </a:r>
            <a:r>
              <a:rPr lang="fr-FR" dirty="0">
                <a:solidFill>
                  <a:srgbClr val="FF0000"/>
                </a:solidFill>
                <a:highlight>
                  <a:srgbClr val="FFFF00"/>
                </a:highlight>
              </a:rPr>
              <a:t>de races mixtes ?? </a:t>
            </a:r>
            <a:r>
              <a:rPr lang="fr-FR" dirty="0"/>
              <a:t>nourris exclusivement à l'herbe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77641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5E91F7-A7AE-4B83-A3D7-D50963D34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000" dirty="0" err="1"/>
              <a:t>Modélisation</a:t>
            </a:r>
            <a:r>
              <a:rPr lang="en-GB" sz="4000" dirty="0"/>
              <a:t> </a:t>
            </a:r>
            <a:r>
              <a:rPr lang="en-GB" sz="4000" dirty="0" err="1"/>
              <a:t>préliminaire</a:t>
            </a:r>
            <a:r>
              <a:rPr lang="en-GB" sz="4000" dirty="0"/>
              <a:t> du </a:t>
            </a:r>
            <a:r>
              <a:rPr lang="en-GB" sz="4000" dirty="0" err="1"/>
              <a:t>scénario</a:t>
            </a:r>
            <a:r>
              <a:rPr lang="en-GB" sz="4000" dirty="0"/>
              <a:t> feed no food </a:t>
            </a:r>
            <a:br>
              <a:rPr lang="en-GB" sz="4000" dirty="0"/>
            </a:br>
            <a:endParaRPr lang="en-GB" sz="400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1E33CEC-E016-460C-92A0-48DCA5D630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1C02BF3-6CFC-A548-B91D-73F201674A01}" type="slidenum">
              <a:rPr lang="en-US" smtClean="0"/>
              <a:pPr/>
              <a:t>25</a:t>
            </a:fld>
            <a:endParaRPr lang="en-US" dirty="0"/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7BA9C513-5D26-4F2B-B42C-D379C23E63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1906675"/>
              </p:ext>
            </p:extLst>
          </p:nvPr>
        </p:nvGraphicFramePr>
        <p:xfrm>
          <a:off x="6618787" y="1250557"/>
          <a:ext cx="4735013" cy="5047994"/>
        </p:xfrm>
        <a:graphic>
          <a:graphicData uri="http://schemas.openxmlformats.org/drawingml/2006/table">
            <a:tbl>
              <a:tblPr/>
              <a:tblGrid>
                <a:gridCol w="2096935">
                  <a:extLst>
                    <a:ext uri="{9D8B030D-6E8A-4147-A177-3AD203B41FA5}">
                      <a16:colId xmlns:a16="http://schemas.microsoft.com/office/drawing/2014/main" val="3353082710"/>
                    </a:ext>
                  </a:extLst>
                </a:gridCol>
                <a:gridCol w="995320">
                  <a:extLst>
                    <a:ext uri="{9D8B030D-6E8A-4147-A177-3AD203B41FA5}">
                      <a16:colId xmlns:a16="http://schemas.microsoft.com/office/drawing/2014/main" val="3455660581"/>
                    </a:ext>
                  </a:extLst>
                </a:gridCol>
                <a:gridCol w="821379">
                  <a:extLst>
                    <a:ext uri="{9D8B030D-6E8A-4147-A177-3AD203B41FA5}">
                      <a16:colId xmlns:a16="http://schemas.microsoft.com/office/drawing/2014/main" val="2271064870"/>
                    </a:ext>
                  </a:extLst>
                </a:gridCol>
                <a:gridCol w="821379">
                  <a:extLst>
                    <a:ext uri="{9D8B030D-6E8A-4147-A177-3AD203B41FA5}">
                      <a16:colId xmlns:a16="http://schemas.microsoft.com/office/drawing/2014/main" val="1762904916"/>
                    </a:ext>
                  </a:extLst>
                </a:gridCol>
              </a:tblGrid>
              <a:tr h="1041496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 dirty="0">
                          <a:effectLst/>
                          <a:latin typeface="Times New Roman" panose="02020603050405020304" pitchFamily="18" charset="0"/>
                        </a:rPr>
                        <a:t>Parameter per dairy production unit  </a:t>
                      </a:r>
                      <a:endParaRPr lang="en-US" sz="1200" b="0" i="0" dirty="0">
                        <a:effectLst/>
                      </a:endParaRPr>
                    </a:p>
                    <a:p>
                      <a:pPr algn="l" rtl="0" fontAlgn="base"/>
                      <a:r>
                        <a:rPr lang="en-US" sz="1200" b="0" i="0" dirty="0">
                          <a:effectLst/>
                          <a:latin typeface="Times New Roman" panose="02020603050405020304" pitchFamily="18" charset="0"/>
                        </a:rPr>
                        <a:t>(1 dairy cow + share of replacement + share of fattening on a yearly base)  </a:t>
                      </a:r>
                      <a:endParaRPr lang="en-US" sz="1200" b="0" i="0" dirty="0">
                        <a:effectLst/>
                      </a:endParaRPr>
                    </a:p>
                  </a:txBody>
                  <a:tcPr marL="74403" marR="74403" marT="37201" marB="37201">
                    <a:lnL>
                      <a:noFill/>
                    </a:lnL>
                    <a:lnR w="6350" cap="flat" cmpd="sng" algn="ctr">
                      <a:solidFill>
                        <a:srgbClr val="703B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0F8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 dirty="0">
                          <a:effectLst/>
                          <a:latin typeface="Times New Roman" panose="02020603050405020304" pitchFamily="18" charset="0"/>
                        </a:rPr>
                        <a:t>Scenario 1 : Fattening calves </a:t>
                      </a:r>
                      <a:endParaRPr lang="en-US" sz="1200" b="0" i="0" dirty="0">
                        <a:effectLst/>
                      </a:endParaRPr>
                    </a:p>
                  </a:txBody>
                  <a:tcPr marL="74403" marR="74403" marT="37201" marB="37201">
                    <a:lnL w="6350" cap="flat" cmpd="sng" algn="ctr">
                      <a:solidFill>
                        <a:srgbClr val="703B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1052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 panose="02020603050405020304" pitchFamily="18" charset="0"/>
                        </a:rPr>
                        <a:t>Scenario 2 Fattening beef </a:t>
                      </a:r>
                      <a:endParaRPr lang="en-US" sz="1200" b="0" i="0">
                        <a:effectLst/>
                      </a:endParaRPr>
                    </a:p>
                  </a:txBody>
                  <a:tcPr marL="74403" marR="74403" marT="37201" marB="3720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902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 panose="02020603050405020304" pitchFamily="18" charset="0"/>
                        </a:rPr>
                        <a:t>unit </a:t>
                      </a:r>
                      <a:endParaRPr lang="en-US" sz="1200" b="0" i="0">
                        <a:effectLst/>
                      </a:endParaRPr>
                    </a:p>
                  </a:txBody>
                  <a:tcPr marL="74403" marR="74403" marT="37201" marB="3720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4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1729794"/>
                  </a:ext>
                </a:extLst>
              </a:tr>
              <a:tr h="568089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 panose="02020603050405020304" pitchFamily="18" charset="0"/>
                        </a:rPr>
                        <a:t>Replacement rate  </a:t>
                      </a:r>
                      <a:endParaRPr lang="en-US" sz="1200" b="0" i="0">
                        <a:effectLst/>
                      </a:endParaRPr>
                    </a:p>
                  </a:txBody>
                  <a:tcPr marL="74403" marR="74403" marT="37201" marB="37201">
                    <a:lnL>
                      <a:noFill/>
                    </a:lnL>
                    <a:lnR w="6350" cap="flat" cmpd="sng" algn="ctr">
                      <a:solidFill>
                        <a:srgbClr val="1052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0F8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200" b="0" i="0">
                          <a:effectLst/>
                          <a:latin typeface="Times New Roman" panose="02020603050405020304" pitchFamily="18" charset="0"/>
                        </a:rPr>
                        <a:t>28.6 </a:t>
                      </a:r>
                      <a:endParaRPr lang="en-US" sz="1200" b="0" i="0">
                        <a:effectLst/>
                      </a:endParaRPr>
                    </a:p>
                  </a:txBody>
                  <a:tcPr marL="74403" marR="74403" marT="37201" marB="37201">
                    <a:lnL w="6350" cap="flat" cmpd="sng" algn="ctr">
                      <a:solidFill>
                        <a:srgbClr val="1052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10522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200" b="0" i="0">
                          <a:effectLst/>
                          <a:latin typeface="Times New Roman" panose="02020603050405020304" pitchFamily="18" charset="0"/>
                        </a:rPr>
                        <a:t>28.6 </a:t>
                      </a:r>
                      <a:endParaRPr lang="en-US" sz="1200" b="0" i="0">
                        <a:effectLst/>
                      </a:endParaRPr>
                    </a:p>
                  </a:txBody>
                  <a:tcPr marL="74403" marR="74403" marT="37201" marB="3720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902C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 panose="02020603050405020304" pitchFamily="18" charset="0"/>
                        </a:rPr>
                        <a:t>% </a:t>
                      </a:r>
                      <a:endParaRPr lang="en-US" sz="1200" b="0" i="0">
                        <a:effectLst/>
                      </a:endParaRPr>
                    </a:p>
                  </a:txBody>
                  <a:tcPr marL="74403" marR="74403" marT="37201" marB="37201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4B0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4889692"/>
                  </a:ext>
                </a:extLst>
              </a:tr>
              <a:tr h="883693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 panose="02020603050405020304" pitchFamily="18" charset="0"/>
                        </a:rPr>
                        <a:t>Dairy cow body weight  </a:t>
                      </a:r>
                      <a:endParaRPr lang="en-US" sz="1200" b="0" i="0">
                        <a:effectLst/>
                      </a:endParaRPr>
                    </a:p>
                  </a:txBody>
                  <a:tcPr marL="74403" marR="74403" marT="37201" marB="37201">
                    <a:lnL>
                      <a:noFill/>
                    </a:lnL>
                    <a:lnR w="6350" cap="flat" cmpd="sng" algn="ctr">
                      <a:solidFill>
                        <a:srgbClr val="0050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200" b="0" i="0">
                          <a:effectLst/>
                          <a:latin typeface="Times New Roman" panose="02020603050405020304" pitchFamily="18" charset="0"/>
                        </a:rPr>
                        <a:t>632  </a:t>
                      </a:r>
                      <a:endParaRPr lang="en-US" sz="1200" b="0" i="0">
                        <a:effectLst/>
                      </a:endParaRPr>
                    </a:p>
                  </a:txBody>
                  <a:tcPr marL="74403" marR="74403" marT="37201" marB="37201">
                    <a:lnL w="6350" cap="flat" cmpd="sng" algn="ctr">
                      <a:solidFill>
                        <a:srgbClr val="0050D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200" b="0" i="0">
                          <a:effectLst/>
                          <a:latin typeface="Times New Roman" panose="02020603050405020304" pitchFamily="18" charset="0"/>
                        </a:rPr>
                        <a:t>632  </a:t>
                      </a:r>
                      <a:endParaRPr lang="en-US" sz="1200" b="0" i="0">
                        <a:effectLst/>
                      </a:endParaRPr>
                    </a:p>
                  </a:txBody>
                  <a:tcPr marL="74403" marR="74403" marT="37201" marB="3720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 dirty="0">
                          <a:effectLst/>
                          <a:latin typeface="Times New Roman" panose="02020603050405020304" pitchFamily="18" charset="0"/>
                        </a:rPr>
                        <a:t>kg </a:t>
                      </a:r>
                      <a:endParaRPr lang="en-US" sz="1200" b="0" i="0" dirty="0">
                        <a:effectLst/>
                      </a:endParaRPr>
                    </a:p>
                  </a:txBody>
                  <a:tcPr marL="74403" marR="74403" marT="37201" marB="3720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6075043"/>
                  </a:ext>
                </a:extLst>
              </a:tr>
              <a:tr h="568089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 panose="02020603050405020304" pitchFamily="18" charset="0"/>
                        </a:rPr>
                        <a:t>Yearly intake of grass in DM </a:t>
                      </a:r>
                      <a:endParaRPr lang="en-US" sz="1200" b="0" i="0">
                        <a:effectLst/>
                      </a:endParaRPr>
                    </a:p>
                  </a:txBody>
                  <a:tcPr marL="74403" marR="74403" marT="37201" marB="37201">
                    <a:lnL>
                      <a:noFill/>
                    </a:lnL>
                    <a:lnR w="6350" cap="flat" cmpd="sng" algn="ctr">
                      <a:solidFill>
                        <a:srgbClr val="008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200" b="0" i="0" dirty="0">
                          <a:effectLst/>
                          <a:latin typeface="Times New Roman" panose="02020603050405020304" pitchFamily="18" charset="0"/>
                        </a:rPr>
                        <a:t>7800  </a:t>
                      </a:r>
                      <a:endParaRPr lang="en-US" sz="1200" b="0" i="0" dirty="0">
                        <a:effectLst/>
                      </a:endParaRPr>
                    </a:p>
                  </a:txBody>
                  <a:tcPr marL="74403" marR="74403" marT="37201" marB="37201">
                    <a:lnL w="6350" cap="flat" cmpd="sng" algn="ctr">
                      <a:solidFill>
                        <a:srgbClr val="008F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200" b="0" i="0" dirty="0">
                          <a:effectLst/>
                          <a:latin typeface="Times New Roman" panose="02020603050405020304" pitchFamily="18" charset="0"/>
                        </a:rPr>
                        <a:t>9190 </a:t>
                      </a:r>
                      <a:endParaRPr lang="en-US" sz="1200" b="0" i="0" dirty="0">
                        <a:effectLst/>
                      </a:endParaRPr>
                    </a:p>
                  </a:txBody>
                  <a:tcPr marL="74403" marR="74403" marT="37201" marB="3720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 dirty="0">
                          <a:effectLst/>
                          <a:latin typeface="Times New Roman" panose="02020603050405020304" pitchFamily="18" charset="0"/>
                        </a:rPr>
                        <a:t>kg DM/year </a:t>
                      </a:r>
                      <a:endParaRPr lang="en-US" sz="1200" b="0" i="0" dirty="0">
                        <a:effectLst/>
                      </a:endParaRPr>
                    </a:p>
                  </a:txBody>
                  <a:tcPr marL="74403" marR="74403" marT="37201" marB="3720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4047344"/>
                  </a:ext>
                </a:extLst>
              </a:tr>
              <a:tr h="568089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 panose="02020603050405020304" pitchFamily="18" charset="0"/>
                        </a:rPr>
                        <a:t>Yearly milk production  </a:t>
                      </a:r>
                      <a:endParaRPr lang="en-US" sz="1200" b="0" i="0">
                        <a:effectLst/>
                      </a:endParaRPr>
                    </a:p>
                  </a:txBody>
                  <a:tcPr marL="74403" marR="74403" marT="37201" marB="37201">
                    <a:lnL>
                      <a:noFill/>
                    </a:lnL>
                    <a:lnR w="6350" cap="flat" cmpd="sng" algn="ctr">
                      <a:solidFill>
                        <a:srgbClr val="E033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200" b="1" i="0" dirty="0">
                          <a:effectLst/>
                          <a:latin typeface="Times New Roman" panose="02020603050405020304" pitchFamily="18" charset="0"/>
                        </a:rPr>
                        <a:t>4936</a:t>
                      </a:r>
                      <a:r>
                        <a:rPr lang="en-US" sz="1200" b="0" i="0" dirty="0">
                          <a:effectLst/>
                          <a:latin typeface="Times New Roman" panose="02020603050405020304" pitchFamily="18" charset="0"/>
                        </a:rPr>
                        <a:t>  </a:t>
                      </a:r>
                      <a:endParaRPr lang="en-US" sz="1200" b="0" i="0" dirty="0">
                        <a:effectLst/>
                      </a:endParaRPr>
                    </a:p>
                  </a:txBody>
                  <a:tcPr marL="74403" marR="74403" marT="37201" marB="37201">
                    <a:lnL w="6350" cap="flat" cmpd="sng" algn="ctr">
                      <a:solidFill>
                        <a:srgbClr val="E0330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200" b="1" i="0" dirty="0">
                          <a:effectLst/>
                          <a:latin typeface="Times New Roman" panose="02020603050405020304" pitchFamily="18" charset="0"/>
                        </a:rPr>
                        <a:t>4936</a:t>
                      </a:r>
                      <a:r>
                        <a:rPr lang="en-US" sz="1200" b="0" i="0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en-US" sz="1200" b="0" i="0" dirty="0">
                        <a:effectLst/>
                      </a:endParaRPr>
                    </a:p>
                  </a:txBody>
                  <a:tcPr marL="74403" marR="74403" marT="37201" marB="3720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 panose="02020603050405020304" pitchFamily="18" charset="0"/>
                        </a:rPr>
                        <a:t>kg </a:t>
                      </a:r>
                      <a:endParaRPr lang="en-US" sz="1200" b="0" i="0">
                        <a:effectLst/>
                      </a:endParaRPr>
                    </a:p>
                  </a:txBody>
                  <a:tcPr marL="74403" marR="74403" marT="37201" marB="3720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5958675"/>
                  </a:ext>
                </a:extLst>
              </a:tr>
              <a:tr h="568089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 panose="02020603050405020304" pitchFamily="18" charset="0"/>
                        </a:rPr>
                        <a:t>Yearly share of meat production from calf fattening  </a:t>
                      </a:r>
                      <a:endParaRPr lang="en-US" sz="1200" b="0" i="0">
                        <a:effectLst/>
                      </a:endParaRPr>
                    </a:p>
                  </a:txBody>
                  <a:tcPr marL="74403" marR="74403" marT="37201" marB="37201">
                    <a:lnL>
                      <a:noFill/>
                    </a:lnL>
                    <a:lnR w="6350" cap="flat" cmpd="sng" algn="ctr">
                      <a:solidFill>
                        <a:srgbClr val="B088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200" b="0" i="0" dirty="0">
                          <a:effectLst/>
                          <a:latin typeface="Times New Roman" panose="02020603050405020304" pitchFamily="18" charset="0"/>
                        </a:rPr>
                        <a:t>220 </a:t>
                      </a:r>
                      <a:endParaRPr lang="en-US" sz="1200" b="0" i="0" dirty="0">
                        <a:effectLst/>
                      </a:endParaRPr>
                    </a:p>
                  </a:txBody>
                  <a:tcPr marL="74403" marR="74403" marT="37201" marB="37201">
                    <a:lnL w="6350" cap="flat" cmpd="sng" algn="ctr">
                      <a:solidFill>
                        <a:srgbClr val="B088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200" b="0" i="0">
                          <a:effectLst/>
                          <a:latin typeface="Times New Roman" panose="02020603050405020304" pitchFamily="18" charset="0"/>
                        </a:rPr>
                        <a:t>460 </a:t>
                      </a:r>
                      <a:endParaRPr lang="en-US" sz="1200" b="0" i="0">
                        <a:effectLst/>
                      </a:endParaRPr>
                    </a:p>
                  </a:txBody>
                  <a:tcPr marL="74403" marR="74403" marT="37201" marB="3720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 panose="02020603050405020304" pitchFamily="18" charset="0"/>
                        </a:rPr>
                        <a:t>kg AW </a:t>
                      </a:r>
                      <a:endParaRPr lang="en-US" sz="1200" b="0" i="0">
                        <a:effectLst/>
                      </a:endParaRPr>
                    </a:p>
                  </a:txBody>
                  <a:tcPr marL="74403" marR="74403" marT="37201" marB="3720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7889176"/>
                  </a:ext>
                </a:extLst>
              </a:tr>
              <a:tr h="410287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 panose="02020603050405020304" pitchFamily="18" charset="0"/>
                        </a:rPr>
                        <a:t>Yearly share of meat slaughter of dairy cow </a:t>
                      </a:r>
                      <a:endParaRPr lang="en-US" sz="1200" b="0" i="0">
                        <a:effectLst/>
                      </a:endParaRPr>
                    </a:p>
                  </a:txBody>
                  <a:tcPr marL="74403" marR="74403" marT="37201" marB="37201">
                    <a:lnL>
                      <a:noFill/>
                    </a:lnL>
                    <a:lnR w="6350" cap="flat" cmpd="sng" algn="ctr">
                      <a:solidFill>
                        <a:srgbClr val="50AC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200" b="0" i="0">
                          <a:effectLst/>
                          <a:latin typeface="Times New Roman" panose="02020603050405020304" pitchFamily="18" charset="0"/>
                        </a:rPr>
                        <a:t>84 </a:t>
                      </a:r>
                      <a:endParaRPr lang="en-US" sz="1200" b="0" i="0">
                        <a:effectLst/>
                      </a:endParaRPr>
                    </a:p>
                  </a:txBody>
                  <a:tcPr marL="74403" marR="74403" marT="37201" marB="37201">
                    <a:lnL w="6350" cap="flat" cmpd="sng" algn="ctr">
                      <a:solidFill>
                        <a:srgbClr val="50AC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200" b="0" i="0">
                          <a:effectLst/>
                          <a:latin typeface="Times New Roman" panose="02020603050405020304" pitchFamily="18" charset="0"/>
                        </a:rPr>
                        <a:t>84 </a:t>
                      </a:r>
                      <a:endParaRPr lang="en-US" sz="1200" b="0" i="0">
                        <a:effectLst/>
                      </a:endParaRPr>
                    </a:p>
                  </a:txBody>
                  <a:tcPr marL="74403" marR="74403" marT="37201" marB="3720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 panose="02020603050405020304" pitchFamily="18" charset="0"/>
                        </a:rPr>
                        <a:t>kg </a:t>
                      </a:r>
                      <a:endParaRPr lang="en-US" sz="1200" b="0" i="0">
                        <a:effectLst/>
                      </a:endParaRPr>
                    </a:p>
                  </a:txBody>
                  <a:tcPr marL="74403" marR="74403" marT="37201" marB="3720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102079"/>
                  </a:ext>
                </a:extLst>
              </a:tr>
              <a:tr h="410287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Times New Roman" panose="02020603050405020304" pitchFamily="18" charset="0"/>
                        </a:rPr>
                        <a:t>Yearly excretion rate  </a:t>
                      </a:r>
                      <a:endParaRPr lang="en-US" sz="1200" b="0" i="0">
                        <a:effectLst/>
                      </a:endParaRPr>
                    </a:p>
                  </a:txBody>
                  <a:tcPr marL="74403" marR="74403" marT="37201" marB="37201">
                    <a:lnL>
                      <a:noFill/>
                    </a:lnL>
                    <a:lnR w="6350" cap="flat" cmpd="sng" algn="ctr">
                      <a:solidFill>
                        <a:srgbClr val="D0CF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200" b="0" i="0">
                          <a:effectLst/>
                          <a:latin typeface="Times New Roman" panose="02020603050405020304" pitchFamily="18" charset="0"/>
                        </a:rPr>
                        <a:t>124 </a:t>
                      </a:r>
                      <a:endParaRPr lang="en-US" sz="1200" b="0" i="0">
                        <a:effectLst/>
                      </a:endParaRPr>
                    </a:p>
                  </a:txBody>
                  <a:tcPr marL="74403" marR="74403" marT="37201" marB="37201">
                    <a:lnL w="6350" cap="flat" cmpd="sng" algn="ctr">
                      <a:solidFill>
                        <a:srgbClr val="D0CF7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ase"/>
                      <a:r>
                        <a:rPr lang="en-US" sz="1200" b="0" i="0">
                          <a:effectLst/>
                          <a:latin typeface="Times New Roman" panose="02020603050405020304" pitchFamily="18" charset="0"/>
                        </a:rPr>
                        <a:t>143 </a:t>
                      </a:r>
                      <a:endParaRPr lang="en-US" sz="1200" b="0" i="0">
                        <a:effectLst/>
                      </a:endParaRPr>
                    </a:p>
                  </a:txBody>
                  <a:tcPr marL="74403" marR="74403" marT="37201" marB="3720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 dirty="0">
                          <a:effectLst/>
                          <a:latin typeface="Times New Roman" panose="02020603050405020304" pitchFamily="18" charset="0"/>
                        </a:rPr>
                        <a:t>kg N </a:t>
                      </a:r>
                      <a:endParaRPr lang="en-US" sz="1200" b="0" i="0" dirty="0">
                        <a:effectLst/>
                      </a:endParaRPr>
                    </a:p>
                  </a:txBody>
                  <a:tcPr marL="74403" marR="74403" marT="37201" marB="3720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2455055"/>
                  </a:ext>
                </a:extLst>
              </a:tr>
            </a:tbl>
          </a:graphicData>
        </a:graphic>
      </p:graphicFrame>
      <p:sp>
        <p:nvSpPr>
          <p:cNvPr id="9" name="Rectangle 2">
            <a:extLst>
              <a:ext uri="{FF2B5EF4-FFF2-40B4-BE49-F238E27FC236}">
                <a16:creationId xmlns:a16="http://schemas.microsoft.com/office/drawing/2014/main" id="{D30E06BB-B517-4E9B-8EE6-55C212D5654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944525" y="1829187"/>
            <a:ext cx="5257800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de-DE" altLang="de-DE" sz="1800" dirty="0" err="1"/>
              <a:t>Bovins</a:t>
            </a:r>
            <a:r>
              <a:rPr lang="de-DE" altLang="de-DE" sz="1800" dirty="0"/>
              <a:t> de </a:t>
            </a:r>
            <a:r>
              <a:rPr lang="de-DE" altLang="de-DE" sz="1800" dirty="0" err="1"/>
              <a:t>rasse</a:t>
            </a:r>
            <a:r>
              <a:rPr lang="de-DE" altLang="de-DE" sz="1800" dirty="0"/>
              <a:t> mixte 100 % </a:t>
            </a:r>
            <a:r>
              <a:rPr lang="de-DE" altLang="de-DE" sz="1800" dirty="0" err="1"/>
              <a:t>nourris</a:t>
            </a:r>
            <a:r>
              <a:rPr lang="de-DE" altLang="de-DE" sz="1800" dirty="0"/>
              <a:t> à </a:t>
            </a:r>
            <a:r>
              <a:rPr lang="de-DE" altLang="de-DE" sz="1800" dirty="0" err="1"/>
              <a:t>l’herbe</a:t>
            </a:r>
            <a:r>
              <a:rPr lang="de-DE" altLang="de-DE" sz="1800" dirty="0"/>
              <a:t>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de-DE" altLang="de-DE" sz="1800" dirty="0" err="1"/>
              <a:t>Les</a:t>
            </a:r>
            <a:r>
              <a:rPr lang="de-DE" altLang="de-DE" sz="1800" dirty="0"/>
              <a:t> </a:t>
            </a:r>
            <a:r>
              <a:rPr lang="de-DE" altLang="de-DE" sz="1800" dirty="0" err="1"/>
              <a:t>paramètres</a:t>
            </a:r>
            <a:r>
              <a:rPr lang="de-DE" altLang="de-DE" sz="1800" dirty="0"/>
              <a:t> de </a:t>
            </a:r>
            <a:r>
              <a:rPr lang="de-DE" altLang="de-DE" sz="1800" dirty="0" err="1"/>
              <a:t>production</a:t>
            </a:r>
            <a:r>
              <a:rPr lang="de-DE" altLang="de-DE" sz="1800" dirty="0"/>
              <a:t> et de </a:t>
            </a:r>
            <a:r>
              <a:rPr lang="de-DE" altLang="de-DE" sz="1800" dirty="0" err="1"/>
              <a:t>troupeau</a:t>
            </a:r>
            <a:r>
              <a:rPr lang="de-DE" altLang="de-DE" sz="1800" dirty="0"/>
              <a:t> </a:t>
            </a:r>
            <a:r>
              <a:rPr lang="de-DE" altLang="de-DE" sz="1800" dirty="0" err="1"/>
              <a:t>ont</a:t>
            </a:r>
            <a:r>
              <a:rPr lang="de-DE" altLang="de-DE" sz="1800" dirty="0"/>
              <a:t> </a:t>
            </a:r>
            <a:r>
              <a:rPr lang="de-DE" altLang="de-DE" sz="1800" dirty="0" err="1"/>
              <a:t>été</a:t>
            </a:r>
            <a:r>
              <a:rPr lang="de-DE" altLang="de-DE" sz="1800" dirty="0"/>
              <a:t> </a:t>
            </a:r>
            <a:r>
              <a:rPr lang="de-DE" altLang="de-DE" sz="1800" dirty="0" err="1"/>
              <a:t>pris</a:t>
            </a:r>
            <a:r>
              <a:rPr lang="de-DE" altLang="de-DE" sz="1800" dirty="0"/>
              <a:t> </a:t>
            </a:r>
            <a:r>
              <a:rPr lang="de-DE" altLang="de-DE" sz="1800" dirty="0" err="1"/>
              <a:t>pour</a:t>
            </a:r>
            <a:r>
              <a:rPr lang="de-DE" altLang="de-DE" sz="1800" dirty="0"/>
              <a:t> </a:t>
            </a:r>
            <a:r>
              <a:rPr lang="de-DE" altLang="de-DE" sz="1800" dirty="0" err="1"/>
              <a:t>une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race</a:t>
            </a:r>
            <a:r>
              <a:rPr lang="de-DE" altLang="de-DE" sz="1800" dirty="0"/>
              <a:t> Simmental en </a:t>
            </a:r>
            <a:r>
              <a:rPr lang="de-DE" altLang="de-DE" sz="1800" dirty="0" err="1"/>
              <a:t>zones</a:t>
            </a:r>
            <a:r>
              <a:rPr lang="de-DE" altLang="de-DE" sz="1800" dirty="0"/>
              <a:t> </a:t>
            </a:r>
            <a:r>
              <a:rPr lang="de-DE" altLang="de-DE" sz="1800" dirty="0" err="1"/>
              <a:t>collinaires</a:t>
            </a:r>
            <a:r>
              <a:rPr lang="de-DE" altLang="de-DE" sz="1800" dirty="0"/>
              <a:t> en Suisse (</a:t>
            </a:r>
            <a:r>
              <a:rPr lang="de-DE" altLang="de-DE" sz="1800" dirty="0" err="1"/>
              <a:t>données</a:t>
            </a:r>
            <a:r>
              <a:rPr lang="de-DE" altLang="de-DE" sz="1800" dirty="0"/>
              <a:t> du </a:t>
            </a:r>
            <a:r>
              <a:rPr lang="de-DE" altLang="de-DE" sz="1800" dirty="0" err="1"/>
              <a:t>livre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généalogique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suisse</a:t>
            </a:r>
            <a:r>
              <a:rPr lang="de-DE" altLang="de-DE" sz="1800" dirty="0"/>
              <a:t>) 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fr-FR" sz="1800" dirty="0"/>
              <a:t>L’apport alimentaire a été calculé à l’aide des équations du calculateur d’alimentation suisse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kumimoji="0" lang="fr-FR" altLang="de-DE" sz="18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lang="fr-FR" altLang="de-DE" sz="1800" dirty="0">
              <a:latin typeface="Arial" panose="020B0604020202020204" pitchFamily="34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kumimoji="0" lang="fr-FR" altLang="de-DE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=&gt;</a:t>
            </a: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lang="fr-FR" altLang="de-DE" sz="1800" dirty="0"/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fr-FR" altLang="de-DE" sz="1800" dirty="0"/>
              <a:t>Nombre d’unité de production = herbage/apport alimentaire par unité de production </a:t>
            </a:r>
            <a:endParaRPr lang="de-DE" altLang="de-DE" sz="1800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1EFBEC14-9B71-4CBA-B16E-4CFC53CE770B}"/>
              </a:ext>
            </a:extLst>
          </p:cNvPr>
          <p:cNvSpPr/>
          <p:nvPr/>
        </p:nvSpPr>
        <p:spPr>
          <a:xfrm>
            <a:off x="8771860" y="4742121"/>
            <a:ext cx="2581940" cy="542260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560776D-00A7-4263-B319-9C1E027D6C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077" y="5903711"/>
            <a:ext cx="1910615" cy="95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9248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57589E-AC2C-4C87-9920-FDFD8CE17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Résultat</a:t>
            </a:r>
            <a:r>
              <a:rPr lang="en-GB" dirty="0"/>
              <a:t> sur la production 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F2E0839-FD4E-4F18-A1CC-0A643E2E49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3852" y="1825625"/>
            <a:ext cx="9324295" cy="4351338"/>
          </a:xfr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6C39D81C-53B1-4C40-9269-3BD57E306CBC}"/>
              </a:ext>
            </a:extLst>
          </p:cNvPr>
          <p:cNvSpPr/>
          <p:nvPr/>
        </p:nvSpPr>
        <p:spPr>
          <a:xfrm>
            <a:off x="1329070" y="3125972"/>
            <a:ext cx="9633097" cy="212651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FB21AE0-8B13-4CA4-BB28-564C2AF237B6}"/>
              </a:ext>
            </a:extLst>
          </p:cNvPr>
          <p:cNvSpPr txBox="1"/>
          <p:nvPr/>
        </p:nvSpPr>
        <p:spPr>
          <a:xfrm>
            <a:off x="8823251" y="6291668"/>
            <a:ext cx="25305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(Pfeifer et al 2025)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6D82358-271A-4E55-94E1-C864B9A61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077" y="5903711"/>
            <a:ext cx="1910615" cy="95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2199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B6D663-EEC3-49C6-A3B5-86DD2A04C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Bilan</a:t>
            </a:r>
            <a:r>
              <a:rPr lang="en-GB" dirty="0"/>
              <a:t> de </a:t>
            </a:r>
            <a:r>
              <a:rPr lang="en-GB" dirty="0" err="1"/>
              <a:t>l’azote</a:t>
            </a:r>
            <a:endParaRPr lang="en-GB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8175B65-1BB4-4310-8FE9-ED74B8BD91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0" y="1917313"/>
            <a:ext cx="10515600" cy="3657600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AF828CD-8C12-4CE2-9FC3-E40590DBA573}"/>
              </a:ext>
            </a:extLst>
          </p:cNvPr>
          <p:cNvSpPr txBox="1"/>
          <p:nvPr/>
        </p:nvSpPr>
        <p:spPr>
          <a:xfrm>
            <a:off x="2275367" y="5432206"/>
            <a:ext cx="1488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Réference</a:t>
            </a:r>
            <a:endParaRPr lang="en-GB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94D8C61-8A43-4285-9A1F-4FEAF6CF42B3}"/>
              </a:ext>
            </a:extLst>
          </p:cNvPr>
          <p:cNvSpPr txBox="1"/>
          <p:nvPr/>
        </p:nvSpPr>
        <p:spPr>
          <a:xfrm>
            <a:off x="4458586" y="5432206"/>
            <a:ext cx="1488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Scénario</a:t>
            </a:r>
            <a:r>
              <a:rPr lang="en-GB" dirty="0"/>
              <a:t> 1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0C2524B-BCF0-4800-B95D-5938D1024A04}"/>
              </a:ext>
            </a:extLst>
          </p:cNvPr>
          <p:cNvSpPr txBox="1"/>
          <p:nvPr/>
        </p:nvSpPr>
        <p:spPr>
          <a:xfrm>
            <a:off x="6836735" y="5399940"/>
            <a:ext cx="1488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Scénario</a:t>
            </a:r>
            <a:r>
              <a:rPr lang="en-GB" dirty="0"/>
              <a:t> 2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91A1E81-D9B2-4AD2-A9DC-3B865208B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077" y="5903711"/>
            <a:ext cx="1910615" cy="95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063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31A6C8-A997-4946-B1B1-28F3B3DE8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4CFDE31-FC86-4204-B457-593C389C55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0687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Pour un scénario « </a:t>
            </a:r>
            <a:r>
              <a:rPr lang="fr-FR" dirty="0" err="1"/>
              <a:t>feed</a:t>
            </a:r>
            <a:r>
              <a:rPr lang="fr-FR" dirty="0"/>
              <a:t> no </a:t>
            </a:r>
            <a:r>
              <a:rPr lang="fr-FR" dirty="0" err="1"/>
              <a:t>food</a:t>
            </a:r>
            <a:r>
              <a:rPr lang="fr-FR" dirty="0"/>
              <a:t> » </a:t>
            </a:r>
          </a:p>
          <a:p>
            <a:r>
              <a:rPr lang="fr-FR" dirty="0"/>
              <a:t>Réduction de bovins mais pas nécessairement de protéines d'origine animale.</a:t>
            </a:r>
          </a:p>
          <a:p>
            <a:r>
              <a:rPr lang="fr-FR" dirty="0"/>
              <a:t>Un focus sur la production laitière permet de compenser les pertes dues à la réduction du nombre d'animaux.</a:t>
            </a:r>
          </a:p>
          <a:p>
            <a:r>
              <a:rPr lang="fr-FR" dirty="0"/>
              <a:t>Carence en azote avec les s</a:t>
            </a:r>
            <a:r>
              <a:rPr lang="de-CH" dirty="0" err="1"/>
              <a:t>ystèmes</a:t>
            </a:r>
            <a:r>
              <a:rPr lang="de-CH" dirty="0"/>
              <a:t> de </a:t>
            </a:r>
            <a:r>
              <a:rPr lang="de-CH" dirty="0" err="1"/>
              <a:t>cultures</a:t>
            </a:r>
            <a:r>
              <a:rPr lang="de-CH" dirty="0"/>
              <a:t> </a:t>
            </a:r>
            <a:r>
              <a:rPr lang="de-CH" dirty="0" err="1"/>
              <a:t>actuels</a:t>
            </a:r>
            <a:r>
              <a:rPr lang="de-CH" dirty="0"/>
              <a:t>.</a:t>
            </a:r>
            <a:endParaRPr lang="fr-FR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E6EDDB8-DEFB-4185-A67F-C994C150D9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18" r="3738" b="6394"/>
          <a:stretch/>
        </p:blipFill>
        <p:spPr>
          <a:xfrm>
            <a:off x="7400428" y="2719016"/>
            <a:ext cx="4233984" cy="196357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3E9E89B8-A68B-4B8C-84F7-D5B45B302C8F}"/>
              </a:ext>
            </a:extLst>
          </p:cNvPr>
          <p:cNvSpPr txBox="1"/>
          <p:nvPr/>
        </p:nvSpPr>
        <p:spPr>
          <a:xfrm>
            <a:off x="7729870" y="2020186"/>
            <a:ext cx="3402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Et les </a:t>
            </a:r>
            <a:r>
              <a:rPr lang="en-GB" dirty="0" err="1"/>
              <a:t>autres</a:t>
            </a:r>
            <a:r>
              <a:rPr lang="en-GB" dirty="0"/>
              <a:t> </a:t>
            </a:r>
            <a:r>
              <a:rPr lang="en-GB" dirty="0" err="1"/>
              <a:t>scénarios</a:t>
            </a:r>
            <a:r>
              <a:rPr lang="en-GB" dirty="0"/>
              <a:t> ? 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1D072BF5-BDB3-4AF3-B762-1B12B398C529}"/>
              </a:ext>
            </a:extLst>
          </p:cNvPr>
          <p:cNvSpPr txBox="1"/>
          <p:nvPr/>
        </p:nvSpPr>
        <p:spPr>
          <a:xfrm>
            <a:off x="10078788" y="5320319"/>
            <a:ext cx="210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À </a:t>
            </a:r>
            <a:r>
              <a:rPr lang="de-CH" dirty="0" err="1"/>
              <a:t>suivre</a:t>
            </a:r>
            <a:r>
              <a:rPr lang="de-CH" dirty="0"/>
              <a:t>…</a:t>
            </a:r>
            <a:endParaRPr lang="en-GB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AF352BF-9D15-471E-BACC-CBA36B832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077" y="5903711"/>
            <a:ext cx="1910615" cy="95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862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9498B-A81A-A549-A0AF-AFC671380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/>
              <a:t>FiBL</a:t>
            </a:r>
            <a:r>
              <a:rPr lang="en-US" sz="2800" dirty="0"/>
              <a:t> online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BB65460-3444-D64C-A9D0-D05F7A7A498E}"/>
              </a:ext>
            </a:extLst>
          </p:cNvPr>
          <p:cNvGrpSpPr/>
          <p:nvPr/>
        </p:nvGrpSpPr>
        <p:grpSpPr>
          <a:xfrm>
            <a:off x="838200" y="1810702"/>
            <a:ext cx="8532809" cy="3554578"/>
            <a:chOff x="599603" y="1495209"/>
            <a:chExt cx="8532809" cy="355457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F46367B-105D-2A4C-A47D-DE6F0FC37727}"/>
                </a:ext>
              </a:extLst>
            </p:cNvPr>
            <p:cNvGrpSpPr/>
            <p:nvPr/>
          </p:nvGrpSpPr>
          <p:grpSpPr>
            <a:xfrm>
              <a:off x="599603" y="1495209"/>
              <a:ext cx="8532809" cy="3554578"/>
              <a:chOff x="599603" y="1495209"/>
              <a:chExt cx="8532809" cy="3554578"/>
            </a:xfrm>
          </p:grpSpPr>
          <p:pic>
            <p:nvPicPr>
              <p:cNvPr id="20" name="Grafik 5">
                <a:hlinkClick r:id="rId2"/>
                <a:extLst>
                  <a:ext uri="{FF2B5EF4-FFF2-40B4-BE49-F238E27FC236}">
                    <a16:creationId xmlns:a16="http://schemas.microsoft.com/office/drawing/2014/main" id="{77A406CC-FA12-E942-BC35-EF10AE3BCE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0993" y="3010178"/>
                <a:ext cx="630776" cy="630776"/>
              </a:xfrm>
              <a:prstGeom prst="rect">
                <a:avLst/>
              </a:prstGeom>
            </p:spPr>
          </p:pic>
          <p:pic>
            <p:nvPicPr>
              <p:cNvPr id="21" name="Picture 4" descr="https://lh3.googleusercontent.com/ZZPdzvlpK9r_Df9C3M7j1rNRi7hhHRvPhlklJ3lfi5jk86Jd1s0Y5wcQ1QgbVaAP5Q=w300">
                <a:hlinkClick r:id="rId4"/>
                <a:extLst>
                  <a:ext uri="{FF2B5EF4-FFF2-40B4-BE49-F238E27FC236}">
                    <a16:creationId xmlns:a16="http://schemas.microsoft.com/office/drawing/2014/main" id="{BEFA0C65-ECD6-624F-B7C4-AAD50C23644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0679" y="4419011"/>
                <a:ext cx="630776" cy="6307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Grafik 8">
                <a:hlinkClick r:id="rId6"/>
                <a:extLst>
                  <a:ext uri="{FF2B5EF4-FFF2-40B4-BE49-F238E27FC236}">
                    <a16:creationId xmlns:a16="http://schemas.microsoft.com/office/drawing/2014/main" id="{7B144CD8-3729-4748-8029-E45ED76137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443809" y="4419011"/>
                <a:ext cx="630776" cy="630776"/>
              </a:xfrm>
              <a:prstGeom prst="rect">
                <a:avLst/>
              </a:prstGeom>
            </p:spPr>
          </p:pic>
          <p:grpSp>
            <p:nvGrpSpPr>
              <p:cNvPr id="23" name="Gruppieren 13">
                <a:extLst>
                  <a:ext uri="{FF2B5EF4-FFF2-40B4-BE49-F238E27FC236}">
                    <a16:creationId xmlns:a16="http://schemas.microsoft.com/office/drawing/2014/main" id="{EEB974EA-99FD-3846-8779-8E211DFB9FCB}"/>
                  </a:ext>
                </a:extLst>
              </p:cNvPr>
              <p:cNvGrpSpPr/>
              <p:nvPr/>
            </p:nvGrpSpPr>
            <p:grpSpPr>
              <a:xfrm>
                <a:off x="599603" y="1536612"/>
                <a:ext cx="997206" cy="997206"/>
                <a:chOff x="4114800" y="2971800"/>
                <a:chExt cx="997206" cy="997206"/>
              </a:xfrm>
            </p:grpSpPr>
            <p:pic>
              <p:nvPicPr>
                <p:cNvPr id="32" name="Grafik 9" descr="Welt">
                  <a:hlinkClick r:id="rId8"/>
                  <a:extLst>
                    <a:ext uri="{FF2B5EF4-FFF2-40B4-BE49-F238E27FC236}">
                      <a16:creationId xmlns:a16="http://schemas.microsoft.com/office/drawing/2014/main" id="{F189B53A-52D6-404C-B51B-2FB9B18F253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14800" y="2971800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33" name="Grafik 12" descr="Cursor">
                  <a:extLst>
                    <a:ext uri="{FF2B5EF4-FFF2-40B4-BE49-F238E27FC236}">
                      <a16:creationId xmlns:a16="http://schemas.microsoft.com/office/drawing/2014/main" id="{FE664DBD-DF5C-0249-B137-787BBBE613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61578" y="3418578"/>
                  <a:ext cx="550428" cy="550428"/>
                </a:xfrm>
                <a:prstGeom prst="rect">
                  <a:avLst/>
                </a:prstGeom>
              </p:spPr>
            </p:pic>
          </p:grpSp>
          <p:grpSp>
            <p:nvGrpSpPr>
              <p:cNvPr id="24" name="Gruppieren 14">
                <a:extLst>
                  <a:ext uri="{FF2B5EF4-FFF2-40B4-BE49-F238E27FC236}">
                    <a16:creationId xmlns:a16="http://schemas.microsoft.com/office/drawing/2014/main" id="{6928F7D9-55EB-6A4E-90C3-A497A6AE3DD9}"/>
                  </a:ext>
                </a:extLst>
              </p:cNvPr>
              <p:cNvGrpSpPr/>
              <p:nvPr/>
            </p:nvGrpSpPr>
            <p:grpSpPr>
              <a:xfrm>
                <a:off x="4301997" y="1495209"/>
                <a:ext cx="997206" cy="997206"/>
                <a:chOff x="4114800" y="2971800"/>
                <a:chExt cx="997206" cy="997206"/>
              </a:xfrm>
            </p:grpSpPr>
            <p:pic>
              <p:nvPicPr>
                <p:cNvPr id="30" name="Grafik 15" descr="Welt">
                  <a:hlinkClick r:id="rId13"/>
                  <a:extLst>
                    <a:ext uri="{FF2B5EF4-FFF2-40B4-BE49-F238E27FC236}">
                      <a16:creationId xmlns:a16="http://schemas.microsoft.com/office/drawing/2014/main" id="{DE3B2A9C-DDE8-334A-806A-B47F3883E0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14800" y="2971800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31" name="Grafik 16" descr="Cursor">
                  <a:extLst>
                    <a:ext uri="{FF2B5EF4-FFF2-40B4-BE49-F238E27FC236}">
                      <a16:creationId xmlns:a16="http://schemas.microsoft.com/office/drawing/2014/main" id="{04AA1540-F745-2B47-89B3-D032032932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61578" y="3418578"/>
                  <a:ext cx="550428" cy="550428"/>
                </a:xfrm>
                <a:prstGeom prst="rect">
                  <a:avLst/>
                </a:prstGeom>
              </p:spPr>
            </p:pic>
          </p:grpSp>
          <p:sp>
            <p:nvSpPr>
              <p:cNvPr id="25" name="Textfeld 17">
                <a:extLst>
                  <a:ext uri="{FF2B5EF4-FFF2-40B4-BE49-F238E27FC236}">
                    <a16:creationId xmlns:a16="http://schemas.microsoft.com/office/drawing/2014/main" id="{CF4F0875-77CE-A447-8BA0-67707271D3C5}"/>
                  </a:ext>
                </a:extLst>
              </p:cNvPr>
              <p:cNvSpPr txBox="1"/>
              <p:nvPr/>
            </p:nvSpPr>
            <p:spPr>
              <a:xfrm>
                <a:off x="1679615" y="1796939"/>
                <a:ext cx="1889492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CH" sz="2600" dirty="0">
                    <a:hlinkClick r:id="rId14"/>
                  </a:rPr>
                  <a:t>www.fibl.org</a:t>
                </a:r>
                <a:endParaRPr lang="de-CH" sz="2600" dirty="0"/>
              </a:p>
            </p:txBody>
          </p:sp>
          <p:sp>
            <p:nvSpPr>
              <p:cNvPr id="26" name="Textfeld 19">
                <a:extLst>
                  <a:ext uri="{FF2B5EF4-FFF2-40B4-BE49-F238E27FC236}">
                    <a16:creationId xmlns:a16="http://schemas.microsoft.com/office/drawing/2014/main" id="{CE9D93A8-9476-9848-BD00-E61F4F9FAD25}"/>
                  </a:ext>
                </a:extLst>
              </p:cNvPr>
              <p:cNvSpPr txBox="1"/>
              <p:nvPr/>
            </p:nvSpPr>
            <p:spPr>
              <a:xfrm>
                <a:off x="1679615" y="3094732"/>
                <a:ext cx="1069524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CH" sz="2600" dirty="0" err="1">
                    <a:hlinkClick r:id="rId2"/>
                  </a:rPr>
                  <a:t>fiblfilm</a:t>
                </a:r>
                <a:endParaRPr lang="de-CH" sz="2600" dirty="0"/>
              </a:p>
            </p:txBody>
          </p:sp>
          <p:sp>
            <p:nvSpPr>
              <p:cNvPr id="27" name="Textfeld 20">
                <a:extLst>
                  <a:ext uri="{FF2B5EF4-FFF2-40B4-BE49-F238E27FC236}">
                    <a16:creationId xmlns:a16="http://schemas.microsoft.com/office/drawing/2014/main" id="{B9468D72-BAD8-634A-813E-C9EB201A3F19}"/>
                  </a:ext>
                </a:extLst>
              </p:cNvPr>
              <p:cNvSpPr txBox="1"/>
              <p:nvPr/>
            </p:nvSpPr>
            <p:spPr>
              <a:xfrm>
                <a:off x="5466600" y="3108381"/>
                <a:ext cx="1377300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CH" sz="2600" dirty="0">
                    <a:hlinkClick r:id="rId15"/>
                  </a:rPr>
                  <a:t>@</a:t>
                </a:r>
                <a:r>
                  <a:rPr lang="de-CH" sz="2600" dirty="0" err="1">
                    <a:hlinkClick r:id="rId15"/>
                  </a:rPr>
                  <a:t>fiblorg</a:t>
                </a:r>
                <a:endParaRPr lang="de-CH" sz="2600" dirty="0"/>
              </a:p>
            </p:txBody>
          </p:sp>
          <p:sp>
            <p:nvSpPr>
              <p:cNvPr id="28" name="Textfeld 21">
                <a:extLst>
                  <a:ext uri="{FF2B5EF4-FFF2-40B4-BE49-F238E27FC236}">
                    <a16:creationId xmlns:a16="http://schemas.microsoft.com/office/drawing/2014/main" id="{758652D1-0FD8-F24F-80D0-A4F5C2F63A69}"/>
                  </a:ext>
                </a:extLst>
              </p:cNvPr>
              <p:cNvSpPr txBox="1"/>
              <p:nvPr/>
            </p:nvSpPr>
            <p:spPr>
              <a:xfrm>
                <a:off x="1679614" y="4503566"/>
                <a:ext cx="1991251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CH" sz="2600" dirty="0">
                    <a:hlinkClick r:id="rId16"/>
                  </a:rPr>
                  <a:t>@FiBLaktuell</a:t>
                </a:r>
                <a:endParaRPr lang="de-CH" sz="2600" dirty="0"/>
              </a:p>
            </p:txBody>
          </p:sp>
          <p:sp>
            <p:nvSpPr>
              <p:cNvPr id="29" name="Textfeld 22">
                <a:extLst>
                  <a:ext uri="{FF2B5EF4-FFF2-40B4-BE49-F238E27FC236}">
                    <a16:creationId xmlns:a16="http://schemas.microsoft.com/office/drawing/2014/main" id="{0397A37A-B18E-4D4F-9F36-55BAA3D4D527}"/>
                  </a:ext>
                </a:extLst>
              </p:cNvPr>
              <p:cNvSpPr txBox="1"/>
              <p:nvPr/>
            </p:nvSpPr>
            <p:spPr>
              <a:xfrm>
                <a:off x="5466600" y="4517213"/>
                <a:ext cx="3665812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CH" sz="2600" dirty="0">
                    <a:hlinkClick r:id="rId6"/>
                  </a:rPr>
                  <a:t>linkedin.com/</a:t>
                </a:r>
                <a:r>
                  <a:rPr lang="de-CH" sz="2600" dirty="0" err="1">
                    <a:hlinkClick r:id="rId6"/>
                  </a:rPr>
                  <a:t>company</a:t>
                </a:r>
                <a:r>
                  <a:rPr lang="de-CH" sz="2600" dirty="0">
                    <a:hlinkClick r:id="rId6"/>
                  </a:rPr>
                  <a:t>/</a:t>
                </a:r>
                <a:r>
                  <a:rPr lang="de-CH" sz="2600" dirty="0" err="1">
                    <a:hlinkClick r:id="rId6"/>
                  </a:rPr>
                  <a:t>fibl</a:t>
                </a:r>
                <a:endParaRPr lang="de-CH" sz="2600" dirty="0"/>
              </a:p>
            </p:txBody>
          </p:sp>
          <p:sp>
            <p:nvSpPr>
              <p:cNvPr id="37" name="Textfeld 17">
                <a:extLst>
                  <a:ext uri="{FF2B5EF4-FFF2-40B4-BE49-F238E27FC236}">
                    <a16:creationId xmlns:a16="http://schemas.microsoft.com/office/drawing/2014/main" id="{D0777A13-1FD0-2044-A887-2CE48194E5FE}"/>
                  </a:ext>
                </a:extLst>
              </p:cNvPr>
              <p:cNvSpPr txBox="1"/>
              <p:nvPr/>
            </p:nvSpPr>
            <p:spPr>
              <a:xfrm>
                <a:off x="5466600" y="1800792"/>
                <a:ext cx="2658933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CH" sz="2600" dirty="0">
                    <a:hlinkClick r:id="rId13"/>
                  </a:rPr>
                  <a:t>www.bioaktuell.ch</a:t>
                </a:r>
                <a:endParaRPr lang="de-CH" sz="2600" dirty="0"/>
              </a:p>
            </p:txBody>
          </p:sp>
        </p:grpSp>
        <p:pic>
          <p:nvPicPr>
            <p:cNvPr id="34" name="Grafik 11">
              <a:hlinkClick r:id="rId15"/>
              <a:extLst>
                <a:ext uri="{FF2B5EF4-FFF2-40B4-BE49-F238E27FC236}">
                  <a16:creationId xmlns:a16="http://schemas.microsoft.com/office/drawing/2014/main" id="{8E1EE578-43AA-3446-BA47-5AF6107845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33851" y="3013096"/>
              <a:ext cx="629848" cy="63077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933412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CA2EF2-6A45-4B28-8151-5FAC96A7C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Contenu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6C7B7C4-7D1B-4A09-8C01-3138E6C32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L’enjeu pour un débat constructif autour des systèmes d’élevage durable</a:t>
            </a:r>
          </a:p>
          <a:p>
            <a:pPr lvl="1"/>
            <a:r>
              <a:rPr lang="fr-FR" dirty="0"/>
              <a:t>Indicateurs</a:t>
            </a:r>
            <a:r>
              <a:rPr lang="en-GB" dirty="0"/>
              <a:t> </a:t>
            </a:r>
            <a:r>
              <a:rPr lang="en-GB" dirty="0" err="1"/>
              <a:t>environnementaux</a:t>
            </a:r>
            <a:r>
              <a:rPr lang="en-GB" dirty="0"/>
              <a:t> :  </a:t>
            </a:r>
            <a:r>
              <a:rPr lang="en-GB" dirty="0" err="1"/>
              <a:t>éco-efficience</a:t>
            </a:r>
            <a:r>
              <a:rPr lang="en-GB" dirty="0"/>
              <a:t> </a:t>
            </a:r>
            <a:r>
              <a:rPr lang="en-GB" dirty="0">
                <a:sym typeface="Wingdings" panose="05000000000000000000" pitchFamily="2" charset="2"/>
              </a:rPr>
              <a:t>ou</a:t>
            </a:r>
            <a:r>
              <a:rPr lang="en-GB" dirty="0"/>
              <a:t> </a:t>
            </a:r>
            <a:r>
              <a:rPr lang="en-GB" dirty="0" err="1"/>
              <a:t>éco-intensité</a:t>
            </a:r>
            <a:endParaRPr lang="en-GB" dirty="0"/>
          </a:p>
          <a:p>
            <a:pPr lvl="1"/>
            <a:r>
              <a:rPr lang="en-GB" dirty="0"/>
              <a:t>Services </a:t>
            </a:r>
            <a:r>
              <a:rPr lang="fr-FR" dirty="0"/>
              <a:t>écosystémique</a:t>
            </a:r>
            <a:r>
              <a:rPr lang="en-GB" dirty="0"/>
              <a:t> </a:t>
            </a:r>
            <a:r>
              <a:rPr lang="fr-FR" dirty="0"/>
              <a:t>de l’élevage </a:t>
            </a:r>
            <a:r>
              <a:rPr lang="en-GB" dirty="0"/>
              <a:t>ou disservices? </a:t>
            </a:r>
          </a:p>
          <a:p>
            <a:r>
              <a:rPr lang="en-GB" dirty="0"/>
              <a:t>Le model Geo-SOL </a:t>
            </a:r>
          </a:p>
          <a:p>
            <a:pPr lvl="1"/>
            <a:r>
              <a:rPr lang="en-GB" dirty="0"/>
              <a:t>Concept </a:t>
            </a:r>
          </a:p>
          <a:p>
            <a:pPr lvl="1"/>
            <a:r>
              <a:rPr lang="en-GB" dirty="0"/>
              <a:t>Introduction au model</a:t>
            </a:r>
          </a:p>
          <a:p>
            <a:pPr lvl="1"/>
            <a:r>
              <a:rPr lang="fr-FR" dirty="0"/>
              <a:t>Exemple</a:t>
            </a:r>
            <a:r>
              <a:rPr lang="en-GB" dirty="0"/>
              <a:t> de données de </a:t>
            </a:r>
            <a:r>
              <a:rPr lang="fr-FR" dirty="0"/>
              <a:t>référence</a:t>
            </a:r>
            <a:r>
              <a:rPr lang="en-GB" dirty="0"/>
              <a:t> </a:t>
            </a:r>
          </a:p>
          <a:p>
            <a:r>
              <a:rPr lang="fr-FR" dirty="0"/>
              <a:t>Modélisation</a:t>
            </a:r>
            <a:r>
              <a:rPr lang="en-GB" dirty="0"/>
              <a:t> des narrations Pathways</a:t>
            </a:r>
          </a:p>
          <a:p>
            <a:r>
              <a:rPr lang="en-GB" dirty="0"/>
              <a:t>Illustration de la version </a:t>
            </a:r>
            <a:r>
              <a:rPr lang="fr-FR" dirty="0"/>
              <a:t>simplifiée</a:t>
            </a:r>
            <a:r>
              <a:rPr lang="en-GB" dirty="0"/>
              <a:t> avec le </a:t>
            </a:r>
            <a:r>
              <a:rPr lang="fr-FR" dirty="0"/>
              <a:t>scénario</a:t>
            </a:r>
            <a:r>
              <a:rPr lang="en-GB" dirty="0"/>
              <a:t> feed-no-food</a:t>
            </a:r>
          </a:p>
          <a:p>
            <a:pPr lvl="1"/>
            <a:r>
              <a:rPr lang="fr-FR" dirty="0"/>
              <a:t>bovins </a:t>
            </a:r>
            <a:r>
              <a:rPr lang="fr-FR" dirty="0" err="1"/>
              <a:t>rasses</a:t>
            </a:r>
            <a:r>
              <a:rPr lang="fr-FR" dirty="0"/>
              <a:t> mixtes nourris exclusivement à l'herbe</a:t>
            </a:r>
            <a:endParaRPr lang="en-GB" dirty="0"/>
          </a:p>
          <a:p>
            <a:pPr lvl="1"/>
            <a:endParaRPr lang="en-GB" dirty="0"/>
          </a:p>
          <a:p>
            <a:endParaRPr lang="en-GB" dirty="0"/>
          </a:p>
          <a:p>
            <a:pPr marL="457200" lvl="1" indent="0">
              <a:buNone/>
            </a:pPr>
            <a:endParaRPr lang="en-GB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6881147-DF21-4CEA-A578-3C2CAF0F0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077" y="5903711"/>
            <a:ext cx="1910615" cy="95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230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099985CE-54CD-484D-9FAC-F7D396ED1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L’impact </a:t>
            </a:r>
            <a:r>
              <a:rPr lang="fr-FR" dirty="0" err="1"/>
              <a:t>environmental</a:t>
            </a:r>
            <a:r>
              <a:rPr lang="fr-FR" dirty="0"/>
              <a:t> de différents système d’élevage 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6F89928-6125-42BD-95DA-786EE76B2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GB" dirty="0" err="1"/>
              <a:t>Quel</a:t>
            </a:r>
            <a:r>
              <a:rPr lang="en-GB" dirty="0"/>
              <a:t> </a:t>
            </a:r>
            <a:r>
              <a:rPr lang="en-GB" dirty="0" err="1"/>
              <a:t>système</a:t>
            </a:r>
            <a:r>
              <a:rPr lang="en-GB" dirty="0"/>
              <a:t> a </a:t>
            </a:r>
            <a:r>
              <a:rPr lang="en-GB" dirty="0" err="1"/>
              <a:t>une</a:t>
            </a:r>
            <a:r>
              <a:rPr lang="en-GB" dirty="0"/>
              <a:t> </a:t>
            </a:r>
            <a:r>
              <a:rPr lang="en-GB" dirty="0" err="1"/>
              <a:t>meilleure</a:t>
            </a:r>
            <a:r>
              <a:rPr lang="en-GB" dirty="0"/>
              <a:t> performance </a:t>
            </a:r>
            <a:r>
              <a:rPr lang="en-GB" dirty="0" err="1"/>
              <a:t>environmentale</a:t>
            </a:r>
            <a:r>
              <a:rPr lang="en-GB" dirty="0"/>
              <a:t>?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0F10595-10B6-4F5A-945B-884AE8152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" y="2601119"/>
            <a:ext cx="4381500" cy="26289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0CAB8A1-1587-41CB-8980-51B5D7251C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750" y="2563019"/>
            <a:ext cx="4000500" cy="2667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9A1824A-A607-4455-A865-0772E2EFDD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1077" y="5903711"/>
            <a:ext cx="1910615" cy="95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128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099985CE-54CD-484D-9FAC-F7D396ED1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L’impact</a:t>
            </a:r>
            <a:r>
              <a:rPr lang="en-GB" dirty="0"/>
              <a:t> environmental de different system </a:t>
            </a:r>
            <a:r>
              <a:rPr lang="en-GB" dirty="0" err="1"/>
              <a:t>d’élevage</a:t>
            </a:r>
            <a:r>
              <a:rPr lang="en-GB" dirty="0"/>
              <a:t> 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6F89928-6125-42BD-95DA-786EE76B2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GB" dirty="0" err="1"/>
              <a:t>Quel</a:t>
            </a:r>
            <a:r>
              <a:rPr lang="en-GB" dirty="0"/>
              <a:t> </a:t>
            </a:r>
            <a:r>
              <a:rPr lang="en-GB" dirty="0" err="1"/>
              <a:t>système</a:t>
            </a:r>
            <a:r>
              <a:rPr lang="en-GB" dirty="0"/>
              <a:t> a </a:t>
            </a:r>
            <a:r>
              <a:rPr lang="en-GB" dirty="0" err="1"/>
              <a:t>une</a:t>
            </a:r>
            <a:r>
              <a:rPr lang="en-GB" dirty="0"/>
              <a:t> </a:t>
            </a:r>
            <a:r>
              <a:rPr lang="en-GB" dirty="0" err="1"/>
              <a:t>meilleure</a:t>
            </a:r>
            <a:r>
              <a:rPr lang="en-GB" dirty="0"/>
              <a:t> performance </a:t>
            </a:r>
            <a:r>
              <a:rPr lang="en-GB" dirty="0" err="1"/>
              <a:t>environmentale</a:t>
            </a:r>
            <a:r>
              <a:rPr lang="en-GB" dirty="0"/>
              <a:t>?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0F10595-10B6-4F5A-945B-884AE8152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" y="2601119"/>
            <a:ext cx="4381500" cy="26289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0CAB8A1-1587-41CB-8980-51B5D7251C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750" y="2563019"/>
            <a:ext cx="4000500" cy="2667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B445B64C-0C78-4EB1-AD33-B5411965509D}"/>
              </a:ext>
            </a:extLst>
          </p:cNvPr>
          <p:cNvSpPr txBox="1"/>
          <p:nvPr/>
        </p:nvSpPr>
        <p:spPr>
          <a:xfrm>
            <a:off x="2105025" y="5364956"/>
            <a:ext cx="4381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Impact / litre de lait</a:t>
            </a:r>
          </a:p>
          <a:p>
            <a:r>
              <a:rPr lang="en-GB" dirty="0" err="1"/>
              <a:t>Approche</a:t>
            </a:r>
            <a:r>
              <a:rPr lang="en-GB" dirty="0"/>
              <a:t> </a:t>
            </a:r>
            <a:r>
              <a:rPr lang="en-GB" dirty="0" err="1"/>
              <a:t>produit</a:t>
            </a:r>
            <a:r>
              <a:rPr lang="en-GB" dirty="0"/>
              <a:t>  </a:t>
            </a:r>
          </a:p>
          <a:p>
            <a:endParaRPr lang="en-GB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9A0BB2D-FB87-4AA4-9BD7-B85C69DAC6A6}"/>
              </a:ext>
            </a:extLst>
          </p:cNvPr>
          <p:cNvSpPr txBox="1"/>
          <p:nvPr/>
        </p:nvSpPr>
        <p:spPr>
          <a:xfrm>
            <a:off x="7558930" y="5388570"/>
            <a:ext cx="4381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Impact / hectare (ha)</a:t>
            </a:r>
          </a:p>
          <a:p>
            <a:r>
              <a:rPr lang="en-GB" dirty="0" err="1"/>
              <a:t>Approche</a:t>
            </a:r>
            <a:r>
              <a:rPr lang="en-GB" dirty="0"/>
              <a:t> </a:t>
            </a:r>
            <a:r>
              <a:rPr lang="en-GB" dirty="0" err="1"/>
              <a:t>basée</a:t>
            </a:r>
            <a:r>
              <a:rPr lang="en-GB" dirty="0"/>
              <a:t> sur la surface</a:t>
            </a:r>
          </a:p>
          <a:p>
            <a:endParaRPr lang="en-GB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48852A87-8045-45C6-A128-7D064F23D0F6}"/>
              </a:ext>
            </a:extLst>
          </p:cNvPr>
          <p:cNvSpPr/>
          <p:nvPr/>
        </p:nvSpPr>
        <p:spPr>
          <a:xfrm>
            <a:off x="7206505" y="6430879"/>
            <a:ext cx="387638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50" dirty="0"/>
              <a:t>Meta-review :  https://www.nature.com/articles/s43247-024-01415-6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CFA6B44-E848-43C0-A3F4-1334CA1A67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1077" y="5903711"/>
            <a:ext cx="1910615" cy="95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947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C0192E-36A1-4362-9F14-6A1757AA1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Service </a:t>
            </a:r>
            <a:r>
              <a:rPr lang="en-GB" dirty="0" err="1"/>
              <a:t>écosystémique</a:t>
            </a:r>
            <a:r>
              <a:rPr lang="en-GB" dirty="0"/>
              <a:t> de </a:t>
            </a:r>
            <a:r>
              <a:rPr lang="en-GB" dirty="0" err="1"/>
              <a:t>l’élevage</a:t>
            </a:r>
            <a:r>
              <a:rPr lang="en-GB" dirty="0"/>
              <a:t> ? Ou disservice ?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3F1C667B-5B7E-420A-A398-48473A79B6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6281" y="2329121"/>
            <a:ext cx="4641287" cy="261072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4FDA11B-A03E-40F4-B931-60D84EED9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5660" y="2329121"/>
            <a:ext cx="3623353" cy="258810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CF0AA5D-55C5-434C-8409-2274A77B4B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1077" y="5903711"/>
            <a:ext cx="1910615" cy="95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801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6FFDCB82-DDC9-4605-8F43-448937ABB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Point de </a:t>
            </a:r>
            <a:r>
              <a:rPr lang="fr-FR" dirty="0"/>
              <a:t>basculement</a:t>
            </a:r>
            <a:r>
              <a:rPr lang="en-GB" dirty="0"/>
              <a:t> dans les processus </a:t>
            </a:r>
            <a:r>
              <a:rPr lang="fr-FR" dirty="0"/>
              <a:t>environnementaux</a:t>
            </a:r>
            <a:r>
              <a:rPr lang="en-GB" dirty="0"/>
              <a:t>  </a:t>
            </a: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962D79C5-8FCA-488D-AC78-61C4A8FF3818}"/>
              </a:ext>
            </a:extLst>
          </p:cNvPr>
          <p:cNvCxnSpPr>
            <a:cxnSpLocks/>
          </p:cNvCxnSpPr>
          <p:nvPr/>
        </p:nvCxnSpPr>
        <p:spPr>
          <a:xfrm>
            <a:off x="2486025" y="4286250"/>
            <a:ext cx="6986587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7F7AE047-11EA-4301-87DA-162B6BA246D3}"/>
              </a:ext>
            </a:extLst>
          </p:cNvPr>
          <p:cNvCxnSpPr/>
          <p:nvPr/>
        </p:nvCxnSpPr>
        <p:spPr>
          <a:xfrm>
            <a:off x="2847975" y="2133600"/>
            <a:ext cx="0" cy="38957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24C0EBD7-A443-4ADC-BAF3-2EB69C10146F}"/>
              </a:ext>
            </a:extLst>
          </p:cNvPr>
          <p:cNvSpPr/>
          <p:nvPr/>
        </p:nvSpPr>
        <p:spPr>
          <a:xfrm flipV="1">
            <a:off x="2862618" y="2724147"/>
            <a:ext cx="4643082" cy="3590909"/>
          </a:xfrm>
          <a:custGeom>
            <a:avLst/>
            <a:gdLst>
              <a:gd name="connsiteX0" fmla="*/ 208078 w 7820281"/>
              <a:gd name="connsiteY0" fmla="*/ 5829628 h 5829628"/>
              <a:gd name="connsiteX1" fmla="*/ 217603 w 7820281"/>
              <a:gd name="connsiteY1" fmla="*/ 5153353 h 5829628"/>
              <a:gd name="connsiteX2" fmla="*/ 2446453 w 7820281"/>
              <a:gd name="connsiteY2" fmla="*/ 3448378 h 5829628"/>
              <a:gd name="connsiteX3" fmla="*/ 4932478 w 7820281"/>
              <a:gd name="connsiteY3" fmla="*/ 3000703 h 5829628"/>
              <a:gd name="connsiteX4" fmla="*/ 7351828 w 7820281"/>
              <a:gd name="connsiteY4" fmla="*/ 495628 h 5829628"/>
              <a:gd name="connsiteX5" fmla="*/ 7818553 w 7820281"/>
              <a:gd name="connsiteY5" fmla="*/ 328 h 5829628"/>
              <a:gd name="connsiteX0" fmla="*/ 108842 w 7964788"/>
              <a:gd name="connsiteY0" fmla="*/ 5715601 h 5715601"/>
              <a:gd name="connsiteX1" fmla="*/ 362110 w 7964788"/>
              <a:gd name="connsiteY1" fmla="*/ 5153353 h 5715601"/>
              <a:gd name="connsiteX2" fmla="*/ 2590960 w 7964788"/>
              <a:gd name="connsiteY2" fmla="*/ 3448378 h 5715601"/>
              <a:gd name="connsiteX3" fmla="*/ 5076985 w 7964788"/>
              <a:gd name="connsiteY3" fmla="*/ 3000703 h 5715601"/>
              <a:gd name="connsiteX4" fmla="*/ 7496335 w 7964788"/>
              <a:gd name="connsiteY4" fmla="*/ 495628 h 5715601"/>
              <a:gd name="connsiteX5" fmla="*/ 7963060 w 7964788"/>
              <a:gd name="connsiteY5" fmla="*/ 328 h 5715601"/>
              <a:gd name="connsiteX0" fmla="*/ 108842 w 7964788"/>
              <a:gd name="connsiteY0" fmla="*/ 5715601 h 5715601"/>
              <a:gd name="connsiteX1" fmla="*/ 362110 w 7964788"/>
              <a:gd name="connsiteY1" fmla="*/ 5153353 h 5715601"/>
              <a:gd name="connsiteX2" fmla="*/ 2590960 w 7964788"/>
              <a:gd name="connsiteY2" fmla="*/ 3448378 h 5715601"/>
              <a:gd name="connsiteX3" fmla="*/ 5076985 w 7964788"/>
              <a:gd name="connsiteY3" fmla="*/ 3000703 h 5715601"/>
              <a:gd name="connsiteX4" fmla="*/ 7496335 w 7964788"/>
              <a:gd name="connsiteY4" fmla="*/ 495628 h 5715601"/>
              <a:gd name="connsiteX5" fmla="*/ 7963060 w 7964788"/>
              <a:gd name="connsiteY5" fmla="*/ 328 h 5715601"/>
              <a:gd name="connsiteX0" fmla="*/ 108842 w 7964788"/>
              <a:gd name="connsiteY0" fmla="*/ 5715601 h 5715601"/>
              <a:gd name="connsiteX1" fmla="*/ 362110 w 7964788"/>
              <a:gd name="connsiteY1" fmla="*/ 5153353 h 5715601"/>
              <a:gd name="connsiteX2" fmla="*/ 2590960 w 7964788"/>
              <a:gd name="connsiteY2" fmla="*/ 3448378 h 5715601"/>
              <a:gd name="connsiteX3" fmla="*/ 5076985 w 7964788"/>
              <a:gd name="connsiteY3" fmla="*/ 3000703 h 5715601"/>
              <a:gd name="connsiteX4" fmla="*/ 7496335 w 7964788"/>
              <a:gd name="connsiteY4" fmla="*/ 495628 h 5715601"/>
              <a:gd name="connsiteX5" fmla="*/ 7963060 w 7964788"/>
              <a:gd name="connsiteY5" fmla="*/ 328 h 5715601"/>
              <a:gd name="connsiteX0" fmla="*/ 108842 w 7964788"/>
              <a:gd name="connsiteY0" fmla="*/ 5715601 h 5715601"/>
              <a:gd name="connsiteX1" fmla="*/ 362110 w 7964788"/>
              <a:gd name="connsiteY1" fmla="*/ 5153353 h 5715601"/>
              <a:gd name="connsiteX2" fmla="*/ 2590960 w 7964788"/>
              <a:gd name="connsiteY2" fmla="*/ 3448378 h 5715601"/>
              <a:gd name="connsiteX3" fmla="*/ 5076985 w 7964788"/>
              <a:gd name="connsiteY3" fmla="*/ 3000703 h 5715601"/>
              <a:gd name="connsiteX4" fmla="*/ 7496335 w 7964788"/>
              <a:gd name="connsiteY4" fmla="*/ 495628 h 5715601"/>
              <a:gd name="connsiteX5" fmla="*/ 7963060 w 7964788"/>
              <a:gd name="connsiteY5" fmla="*/ 328 h 5715601"/>
              <a:gd name="connsiteX0" fmla="*/ 85181 w 7941127"/>
              <a:gd name="connsiteY0" fmla="*/ 5715601 h 5815791"/>
              <a:gd name="connsiteX1" fmla="*/ 338449 w 7941127"/>
              <a:gd name="connsiteY1" fmla="*/ 5153353 h 5815791"/>
              <a:gd name="connsiteX2" fmla="*/ 2567299 w 7941127"/>
              <a:gd name="connsiteY2" fmla="*/ 3448378 h 5815791"/>
              <a:gd name="connsiteX3" fmla="*/ 5053324 w 7941127"/>
              <a:gd name="connsiteY3" fmla="*/ 3000703 h 5815791"/>
              <a:gd name="connsiteX4" fmla="*/ 7472674 w 7941127"/>
              <a:gd name="connsiteY4" fmla="*/ 495628 h 5815791"/>
              <a:gd name="connsiteX5" fmla="*/ 7939399 w 7941127"/>
              <a:gd name="connsiteY5" fmla="*/ 328 h 5815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41127" h="5815791">
                <a:moveTo>
                  <a:pt x="85181" y="5715601"/>
                </a:moveTo>
                <a:cubicBezTo>
                  <a:pt x="-42423" y="6032009"/>
                  <a:pt x="-75237" y="5531224"/>
                  <a:pt x="338449" y="5153353"/>
                </a:cubicBezTo>
                <a:cubicBezTo>
                  <a:pt x="752135" y="4775482"/>
                  <a:pt x="1781487" y="3807153"/>
                  <a:pt x="2567299" y="3448378"/>
                </a:cubicBezTo>
                <a:cubicBezTo>
                  <a:pt x="3353111" y="3089603"/>
                  <a:pt x="4235761" y="3492828"/>
                  <a:pt x="5053324" y="3000703"/>
                </a:cubicBezTo>
                <a:cubicBezTo>
                  <a:pt x="5870887" y="2508578"/>
                  <a:pt x="6991661" y="995691"/>
                  <a:pt x="7472674" y="495628"/>
                </a:cubicBezTo>
                <a:cubicBezTo>
                  <a:pt x="7953687" y="-4435"/>
                  <a:pt x="7946543" y="-2054"/>
                  <a:pt x="7939399" y="328"/>
                </a:cubicBezTo>
              </a:path>
            </a:pathLst>
          </a:custGeom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22E53E4A-2BE7-4380-948B-90E410C3D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3069" y="1947721"/>
            <a:ext cx="1405289" cy="93686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9F4EA14A-6718-40B4-8B6E-41181275152A}"/>
              </a:ext>
            </a:extLst>
          </p:cNvPr>
          <p:cNvSpPr txBox="1"/>
          <p:nvPr/>
        </p:nvSpPr>
        <p:spPr>
          <a:xfrm>
            <a:off x="7419975" y="3935968"/>
            <a:ext cx="2324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Intensité du bétail 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77F74D14-BF57-4694-992D-4DFDEFE6A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1063" y="4495662"/>
            <a:ext cx="2112962" cy="1267777"/>
          </a:xfrm>
          <a:prstGeom prst="rect">
            <a:avLst/>
          </a:prstGeom>
        </p:spPr>
      </p:pic>
      <p:sp>
        <p:nvSpPr>
          <p:cNvPr id="23" name="Rechteck 22">
            <a:extLst>
              <a:ext uri="{FF2B5EF4-FFF2-40B4-BE49-F238E27FC236}">
                <a16:creationId xmlns:a16="http://schemas.microsoft.com/office/drawing/2014/main" id="{E312BE43-9624-4179-9354-BC797505AED3}"/>
              </a:ext>
            </a:extLst>
          </p:cNvPr>
          <p:cNvSpPr/>
          <p:nvPr/>
        </p:nvSpPr>
        <p:spPr>
          <a:xfrm>
            <a:off x="1463042" y="2098856"/>
            <a:ext cx="677108" cy="2187394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de-CH" sz="1600" dirty="0"/>
              <a:t>Services écosystémique</a:t>
            </a:r>
          </a:p>
          <a:p>
            <a:r>
              <a:rPr lang="de-CH" sz="1600" dirty="0"/>
              <a:t>p.e. l’azote dans le fumier</a:t>
            </a:r>
            <a:endParaRPr lang="en-GB" sz="1600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B78EC07-287D-4087-A148-BDF9079FB9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1077" y="5903711"/>
            <a:ext cx="1910615" cy="95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094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6FFDCB82-DDC9-4605-8F43-448937ABB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Point de </a:t>
            </a:r>
            <a:r>
              <a:rPr lang="fr-FR" dirty="0"/>
              <a:t>basculement</a:t>
            </a:r>
            <a:r>
              <a:rPr lang="en-GB" dirty="0"/>
              <a:t> dans les processus </a:t>
            </a:r>
            <a:r>
              <a:rPr lang="en-GB" dirty="0" err="1"/>
              <a:t>environnementaux</a:t>
            </a:r>
            <a:r>
              <a:rPr lang="en-GB" dirty="0"/>
              <a:t>  </a:t>
            </a:r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962D79C5-8FCA-488D-AC78-61C4A8FF3818}"/>
              </a:ext>
            </a:extLst>
          </p:cNvPr>
          <p:cNvCxnSpPr>
            <a:cxnSpLocks/>
          </p:cNvCxnSpPr>
          <p:nvPr/>
        </p:nvCxnSpPr>
        <p:spPr>
          <a:xfrm>
            <a:off x="2486025" y="4286250"/>
            <a:ext cx="6986587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7F7AE047-11EA-4301-87DA-162B6BA246D3}"/>
              </a:ext>
            </a:extLst>
          </p:cNvPr>
          <p:cNvCxnSpPr/>
          <p:nvPr/>
        </p:nvCxnSpPr>
        <p:spPr>
          <a:xfrm>
            <a:off x="2847975" y="2133600"/>
            <a:ext cx="0" cy="38957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ihandform: Form 12">
            <a:extLst>
              <a:ext uri="{FF2B5EF4-FFF2-40B4-BE49-F238E27FC236}">
                <a16:creationId xmlns:a16="http://schemas.microsoft.com/office/drawing/2014/main" id="{24C0EBD7-A443-4ADC-BAF3-2EB69C10146F}"/>
              </a:ext>
            </a:extLst>
          </p:cNvPr>
          <p:cNvSpPr/>
          <p:nvPr/>
        </p:nvSpPr>
        <p:spPr>
          <a:xfrm flipV="1">
            <a:off x="2862618" y="2724147"/>
            <a:ext cx="4643082" cy="3590909"/>
          </a:xfrm>
          <a:custGeom>
            <a:avLst/>
            <a:gdLst>
              <a:gd name="connsiteX0" fmla="*/ 208078 w 7820281"/>
              <a:gd name="connsiteY0" fmla="*/ 5829628 h 5829628"/>
              <a:gd name="connsiteX1" fmla="*/ 217603 w 7820281"/>
              <a:gd name="connsiteY1" fmla="*/ 5153353 h 5829628"/>
              <a:gd name="connsiteX2" fmla="*/ 2446453 w 7820281"/>
              <a:gd name="connsiteY2" fmla="*/ 3448378 h 5829628"/>
              <a:gd name="connsiteX3" fmla="*/ 4932478 w 7820281"/>
              <a:gd name="connsiteY3" fmla="*/ 3000703 h 5829628"/>
              <a:gd name="connsiteX4" fmla="*/ 7351828 w 7820281"/>
              <a:gd name="connsiteY4" fmla="*/ 495628 h 5829628"/>
              <a:gd name="connsiteX5" fmla="*/ 7818553 w 7820281"/>
              <a:gd name="connsiteY5" fmla="*/ 328 h 5829628"/>
              <a:gd name="connsiteX0" fmla="*/ 108842 w 7964788"/>
              <a:gd name="connsiteY0" fmla="*/ 5715601 h 5715601"/>
              <a:gd name="connsiteX1" fmla="*/ 362110 w 7964788"/>
              <a:gd name="connsiteY1" fmla="*/ 5153353 h 5715601"/>
              <a:gd name="connsiteX2" fmla="*/ 2590960 w 7964788"/>
              <a:gd name="connsiteY2" fmla="*/ 3448378 h 5715601"/>
              <a:gd name="connsiteX3" fmla="*/ 5076985 w 7964788"/>
              <a:gd name="connsiteY3" fmla="*/ 3000703 h 5715601"/>
              <a:gd name="connsiteX4" fmla="*/ 7496335 w 7964788"/>
              <a:gd name="connsiteY4" fmla="*/ 495628 h 5715601"/>
              <a:gd name="connsiteX5" fmla="*/ 7963060 w 7964788"/>
              <a:gd name="connsiteY5" fmla="*/ 328 h 5715601"/>
              <a:gd name="connsiteX0" fmla="*/ 108842 w 7964788"/>
              <a:gd name="connsiteY0" fmla="*/ 5715601 h 5715601"/>
              <a:gd name="connsiteX1" fmla="*/ 362110 w 7964788"/>
              <a:gd name="connsiteY1" fmla="*/ 5153353 h 5715601"/>
              <a:gd name="connsiteX2" fmla="*/ 2590960 w 7964788"/>
              <a:gd name="connsiteY2" fmla="*/ 3448378 h 5715601"/>
              <a:gd name="connsiteX3" fmla="*/ 5076985 w 7964788"/>
              <a:gd name="connsiteY3" fmla="*/ 3000703 h 5715601"/>
              <a:gd name="connsiteX4" fmla="*/ 7496335 w 7964788"/>
              <a:gd name="connsiteY4" fmla="*/ 495628 h 5715601"/>
              <a:gd name="connsiteX5" fmla="*/ 7963060 w 7964788"/>
              <a:gd name="connsiteY5" fmla="*/ 328 h 5715601"/>
              <a:gd name="connsiteX0" fmla="*/ 108842 w 7964788"/>
              <a:gd name="connsiteY0" fmla="*/ 5715601 h 5715601"/>
              <a:gd name="connsiteX1" fmla="*/ 362110 w 7964788"/>
              <a:gd name="connsiteY1" fmla="*/ 5153353 h 5715601"/>
              <a:gd name="connsiteX2" fmla="*/ 2590960 w 7964788"/>
              <a:gd name="connsiteY2" fmla="*/ 3448378 h 5715601"/>
              <a:gd name="connsiteX3" fmla="*/ 5076985 w 7964788"/>
              <a:gd name="connsiteY3" fmla="*/ 3000703 h 5715601"/>
              <a:gd name="connsiteX4" fmla="*/ 7496335 w 7964788"/>
              <a:gd name="connsiteY4" fmla="*/ 495628 h 5715601"/>
              <a:gd name="connsiteX5" fmla="*/ 7963060 w 7964788"/>
              <a:gd name="connsiteY5" fmla="*/ 328 h 5715601"/>
              <a:gd name="connsiteX0" fmla="*/ 108842 w 7964788"/>
              <a:gd name="connsiteY0" fmla="*/ 5715601 h 5715601"/>
              <a:gd name="connsiteX1" fmla="*/ 362110 w 7964788"/>
              <a:gd name="connsiteY1" fmla="*/ 5153353 h 5715601"/>
              <a:gd name="connsiteX2" fmla="*/ 2590960 w 7964788"/>
              <a:gd name="connsiteY2" fmla="*/ 3448378 h 5715601"/>
              <a:gd name="connsiteX3" fmla="*/ 5076985 w 7964788"/>
              <a:gd name="connsiteY3" fmla="*/ 3000703 h 5715601"/>
              <a:gd name="connsiteX4" fmla="*/ 7496335 w 7964788"/>
              <a:gd name="connsiteY4" fmla="*/ 495628 h 5715601"/>
              <a:gd name="connsiteX5" fmla="*/ 7963060 w 7964788"/>
              <a:gd name="connsiteY5" fmla="*/ 328 h 5715601"/>
              <a:gd name="connsiteX0" fmla="*/ 85181 w 7941127"/>
              <a:gd name="connsiteY0" fmla="*/ 5715601 h 5815791"/>
              <a:gd name="connsiteX1" fmla="*/ 338449 w 7941127"/>
              <a:gd name="connsiteY1" fmla="*/ 5153353 h 5815791"/>
              <a:gd name="connsiteX2" fmla="*/ 2567299 w 7941127"/>
              <a:gd name="connsiteY2" fmla="*/ 3448378 h 5815791"/>
              <a:gd name="connsiteX3" fmla="*/ 5053324 w 7941127"/>
              <a:gd name="connsiteY3" fmla="*/ 3000703 h 5815791"/>
              <a:gd name="connsiteX4" fmla="*/ 7472674 w 7941127"/>
              <a:gd name="connsiteY4" fmla="*/ 495628 h 5815791"/>
              <a:gd name="connsiteX5" fmla="*/ 7939399 w 7941127"/>
              <a:gd name="connsiteY5" fmla="*/ 328 h 5815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41127" h="5815791">
                <a:moveTo>
                  <a:pt x="85181" y="5715601"/>
                </a:moveTo>
                <a:cubicBezTo>
                  <a:pt x="-42423" y="6032009"/>
                  <a:pt x="-75237" y="5531224"/>
                  <a:pt x="338449" y="5153353"/>
                </a:cubicBezTo>
                <a:cubicBezTo>
                  <a:pt x="752135" y="4775482"/>
                  <a:pt x="1781487" y="3807153"/>
                  <a:pt x="2567299" y="3448378"/>
                </a:cubicBezTo>
                <a:cubicBezTo>
                  <a:pt x="3353111" y="3089603"/>
                  <a:pt x="4235761" y="3492828"/>
                  <a:pt x="5053324" y="3000703"/>
                </a:cubicBezTo>
                <a:cubicBezTo>
                  <a:pt x="5870887" y="2508578"/>
                  <a:pt x="6991661" y="995691"/>
                  <a:pt x="7472674" y="495628"/>
                </a:cubicBezTo>
                <a:cubicBezTo>
                  <a:pt x="7953687" y="-4435"/>
                  <a:pt x="7946543" y="-2054"/>
                  <a:pt x="7939399" y="328"/>
                </a:cubicBezTo>
              </a:path>
            </a:pathLst>
          </a:custGeom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22E53E4A-2BE7-4380-948B-90E410C3D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3069" y="1947721"/>
            <a:ext cx="1405289" cy="93686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9F4EA14A-6718-40B4-8B6E-41181275152A}"/>
              </a:ext>
            </a:extLst>
          </p:cNvPr>
          <p:cNvSpPr txBox="1"/>
          <p:nvPr/>
        </p:nvSpPr>
        <p:spPr>
          <a:xfrm>
            <a:off x="7419975" y="3935968"/>
            <a:ext cx="2324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Intensité du </a:t>
            </a:r>
            <a:r>
              <a:rPr lang="en-GB" dirty="0" err="1"/>
              <a:t>bétail</a:t>
            </a:r>
            <a:r>
              <a:rPr lang="en-GB" dirty="0"/>
              <a:t> 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77F74D14-BF57-4694-992D-4DFDEFE6A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1063" y="4495662"/>
            <a:ext cx="2112962" cy="1267777"/>
          </a:xfrm>
          <a:prstGeom prst="rect">
            <a:avLst/>
          </a:prstGeom>
        </p:spPr>
      </p:pic>
      <p:sp>
        <p:nvSpPr>
          <p:cNvPr id="23" name="Rechteck 22">
            <a:extLst>
              <a:ext uri="{FF2B5EF4-FFF2-40B4-BE49-F238E27FC236}">
                <a16:creationId xmlns:a16="http://schemas.microsoft.com/office/drawing/2014/main" id="{E312BE43-9624-4179-9354-BC797505AED3}"/>
              </a:ext>
            </a:extLst>
          </p:cNvPr>
          <p:cNvSpPr/>
          <p:nvPr/>
        </p:nvSpPr>
        <p:spPr>
          <a:xfrm>
            <a:off x="1453988" y="1910912"/>
            <a:ext cx="677108" cy="2362122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r>
              <a:rPr lang="de-CH" sz="1600" dirty="0" err="1"/>
              <a:t>services</a:t>
            </a:r>
            <a:r>
              <a:rPr lang="de-CH" sz="1600" dirty="0"/>
              <a:t> écosystémique</a:t>
            </a:r>
          </a:p>
          <a:p>
            <a:r>
              <a:rPr lang="de-CH" sz="1600" dirty="0" err="1"/>
              <a:t>p.e</a:t>
            </a:r>
            <a:r>
              <a:rPr lang="de-CH" sz="1600" dirty="0"/>
              <a:t>. du </a:t>
            </a:r>
            <a:r>
              <a:rPr lang="de-CH" sz="1600" dirty="0" err="1"/>
              <a:t>azote</a:t>
            </a:r>
            <a:r>
              <a:rPr lang="de-CH" sz="1600" dirty="0"/>
              <a:t> dans le fumier</a:t>
            </a:r>
            <a:endParaRPr lang="en-GB" sz="1600" dirty="0"/>
          </a:p>
        </p:txBody>
      </p: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D153508B-5869-4C73-B887-13242CEE75A8}"/>
              </a:ext>
            </a:extLst>
          </p:cNvPr>
          <p:cNvCxnSpPr>
            <a:cxnSpLocks/>
          </p:cNvCxnSpPr>
          <p:nvPr/>
        </p:nvCxnSpPr>
        <p:spPr>
          <a:xfrm flipH="1">
            <a:off x="5151372" y="3680340"/>
            <a:ext cx="409575" cy="6059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feld 3">
            <a:extLst>
              <a:ext uri="{FF2B5EF4-FFF2-40B4-BE49-F238E27FC236}">
                <a16:creationId xmlns:a16="http://schemas.microsoft.com/office/drawing/2014/main" id="{8ADFC97E-980F-47BD-9BC9-1E394ED5D77C}"/>
              </a:ext>
            </a:extLst>
          </p:cNvPr>
          <p:cNvSpPr txBox="1"/>
          <p:nvPr/>
        </p:nvSpPr>
        <p:spPr>
          <a:xfrm>
            <a:off x="5151372" y="2829223"/>
            <a:ext cx="3848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Les points de </a:t>
            </a:r>
            <a:r>
              <a:rPr lang="fr-FR" dirty="0"/>
              <a:t>basculement sont dépendants du contexte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7013D139-B6F1-456D-81D9-16EED100B7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1077" y="5903711"/>
            <a:ext cx="1910615" cy="95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218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1AC902-86CA-478F-A0FB-CB46CBAD1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Une approche territoriale </a:t>
            </a:r>
            <a:endParaRPr lang="en-GB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D2AAA30-AF1A-45EB-A994-83B1B42D65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28967" cy="4351338"/>
          </a:xfrm>
        </p:spPr>
        <p:txBody>
          <a:bodyPr/>
          <a:lstStyle/>
          <a:p>
            <a:pPr>
              <a:buFontTx/>
              <a:buChar char="-"/>
            </a:pPr>
            <a:r>
              <a:rPr lang="en-GB" dirty="0"/>
              <a:t>Pour </a:t>
            </a:r>
            <a:r>
              <a:rPr lang="en-GB" dirty="0" err="1"/>
              <a:t>aller</a:t>
            </a:r>
            <a:r>
              <a:rPr lang="en-GB" dirty="0"/>
              <a:t> au-</a:t>
            </a:r>
            <a:r>
              <a:rPr lang="en-GB" dirty="0" err="1"/>
              <a:t>delà</a:t>
            </a:r>
            <a:r>
              <a:rPr lang="en-GB" dirty="0"/>
              <a:t> de la vision </a:t>
            </a:r>
            <a:r>
              <a:rPr lang="en-GB" dirty="0" err="1"/>
              <a:t>produit</a:t>
            </a:r>
            <a:endParaRPr lang="en-GB" dirty="0"/>
          </a:p>
          <a:p>
            <a:pPr>
              <a:buFontTx/>
              <a:buChar char="-"/>
            </a:pPr>
            <a:r>
              <a:rPr lang="en-GB" dirty="0"/>
              <a:t>Qui lie le </a:t>
            </a:r>
            <a:r>
              <a:rPr lang="en-GB" dirty="0" err="1"/>
              <a:t>bétail</a:t>
            </a:r>
            <a:r>
              <a:rPr lang="en-GB" dirty="0"/>
              <a:t> aux processus </a:t>
            </a:r>
            <a:r>
              <a:rPr lang="en-GB" dirty="0" err="1"/>
              <a:t>écologiques</a:t>
            </a:r>
            <a:r>
              <a:rPr lang="en-GB" dirty="0"/>
              <a:t> dans son </a:t>
            </a:r>
            <a:r>
              <a:rPr lang="en-GB" dirty="0" err="1"/>
              <a:t>contexte</a:t>
            </a:r>
            <a:r>
              <a:rPr lang="en-GB" dirty="0"/>
              <a:t> </a:t>
            </a:r>
            <a:r>
              <a:rPr lang="en-GB" dirty="0" err="1"/>
              <a:t>biophysique</a:t>
            </a:r>
            <a:endParaRPr lang="en-GB" dirty="0"/>
          </a:p>
          <a:p>
            <a:pPr>
              <a:buFontTx/>
              <a:buChar char="-"/>
            </a:pPr>
            <a:r>
              <a:rPr lang="en-GB" dirty="0"/>
              <a:t>Pour </a:t>
            </a:r>
            <a:r>
              <a:rPr lang="en-GB" dirty="0" err="1"/>
              <a:t>permettre</a:t>
            </a:r>
            <a:r>
              <a:rPr lang="en-GB" dirty="0"/>
              <a:t> de </a:t>
            </a:r>
            <a:r>
              <a:rPr lang="en-GB" dirty="0" err="1"/>
              <a:t>comprendre</a:t>
            </a:r>
            <a:r>
              <a:rPr lang="en-GB" dirty="0"/>
              <a:t> les effects sur le </a:t>
            </a:r>
            <a:r>
              <a:rPr lang="en-GB" dirty="0" err="1"/>
              <a:t>système</a:t>
            </a:r>
            <a:r>
              <a:rPr lang="en-GB" dirty="0"/>
              <a:t> </a:t>
            </a:r>
            <a:r>
              <a:rPr lang="en-GB" dirty="0" err="1"/>
              <a:t>alimentaire</a:t>
            </a:r>
            <a:r>
              <a:rPr lang="en-GB" dirty="0"/>
              <a:t>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=&gt; </a:t>
            </a:r>
            <a:r>
              <a:rPr lang="en-GB" dirty="0" err="1"/>
              <a:t>Dévelopment</a:t>
            </a:r>
            <a:r>
              <a:rPr lang="en-GB" dirty="0"/>
              <a:t> de </a:t>
            </a:r>
            <a:r>
              <a:rPr lang="en-GB" dirty="0" err="1"/>
              <a:t>GeoSOL</a:t>
            </a:r>
            <a:r>
              <a:rPr lang="en-GB" dirty="0"/>
              <a:t>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60F42BE-1DEF-4F8F-A701-F1BB29480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1574" y="1970201"/>
            <a:ext cx="5380349" cy="358689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736E05B-3F88-4EF3-B1F4-F6E8CE635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077" y="5903711"/>
            <a:ext cx="1910615" cy="95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355645"/>
      </p:ext>
    </p:extLst>
  </p:cSld>
  <p:clrMapOvr>
    <a:masterClrMapping/>
  </p:clrMapOvr>
</p:sld>
</file>

<file path=ppt/theme/theme1.xml><?xml version="1.0" encoding="utf-8"?>
<a:theme xmlns:a="http://schemas.openxmlformats.org/drawingml/2006/main" name="FiBL Slide Master">
  <a:themeElements>
    <a:clrScheme name="FiBL Colors">
      <a:dk1>
        <a:srgbClr val="000000"/>
      </a:dk1>
      <a:lt1>
        <a:srgbClr val="FFFFFF"/>
      </a:lt1>
      <a:dk2>
        <a:srgbClr val="9ABFD4"/>
      </a:dk2>
      <a:lt2>
        <a:srgbClr val="FEFFFF"/>
      </a:lt2>
      <a:accent1>
        <a:srgbClr val="2F6C86"/>
      </a:accent1>
      <a:accent2>
        <a:srgbClr val="CE8628"/>
      </a:accent2>
      <a:accent3>
        <a:srgbClr val="8D66A3"/>
      </a:accent3>
      <a:accent4>
        <a:srgbClr val="75AF41"/>
      </a:accent4>
      <a:accent5>
        <a:srgbClr val="D7B600"/>
      </a:accent5>
      <a:accent6>
        <a:srgbClr val="E84E28"/>
      </a:accent6>
      <a:hlink>
        <a:srgbClr val="000000"/>
      </a:hlink>
      <a:folHlink>
        <a:srgbClr val="000000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f9df5b2-d763-4465-971e-57de8ee32f09" xsi:nil="true"/>
    <lcf76f155ced4ddcb4097134ff3c332f xmlns="04d302be-530e-4cc1-bcf7-f9536c483cb6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59A24024D56C4888CC7AFE94817339" ma:contentTypeVersion="18" ma:contentTypeDescription="Create a new document." ma:contentTypeScope="" ma:versionID="8669a239722b5827c593a67e245c0c74">
  <xsd:schema xmlns:xsd="http://www.w3.org/2001/XMLSchema" xmlns:xs="http://www.w3.org/2001/XMLSchema" xmlns:p="http://schemas.microsoft.com/office/2006/metadata/properties" xmlns:ns2="04d302be-530e-4cc1-bcf7-f9536c483cb6" xmlns:ns3="8f9df5b2-d763-4465-971e-57de8ee32f09" targetNamespace="http://schemas.microsoft.com/office/2006/metadata/properties" ma:root="true" ma:fieldsID="ead5cc1d909c4bf1046e0e2ee723d9d3" ns2:_="" ns3:_="">
    <xsd:import namespace="04d302be-530e-4cc1-bcf7-f9536c483cb6"/>
    <xsd:import namespace="8f9df5b2-d763-4465-971e-57de8ee32f0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d302be-530e-4cc1-bcf7-f9536c483c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814f6f14-f9d1-493c-8c01-3e540dba4a8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9df5b2-d763-4465-971e-57de8ee32f09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5c624297-8125-4d4b-b5f3-b0e06de7e8eb}" ma:internalName="TaxCatchAll" ma:showField="CatchAllData" ma:web="8f9df5b2-d763-4465-971e-57de8ee32f0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E1B3832-62FB-4AA6-AE0F-C1005DBE3406}">
  <ds:schemaRefs>
    <ds:schemaRef ds:uri="926ccd4c-651f-4ccc-af87-3950eef9fdad"/>
    <ds:schemaRef ds:uri="http://schemas.microsoft.com/sharepoint/v3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purl.org/dc/terms/"/>
    <ds:schemaRef ds:uri="dd18740c-b141-4d05-9751-e9f3dcf7e76f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4E383CF1-F795-4037-8A57-3A29FF6DE5A4}"/>
</file>

<file path=customXml/itemProps3.xml><?xml version="1.0" encoding="utf-8"?>
<ds:datastoreItem xmlns:ds="http://schemas.openxmlformats.org/officeDocument/2006/customXml" ds:itemID="{BC0A4870-0F19-497A-A7B4-C3109C52891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1096</Words>
  <Application>Microsoft Office PowerPoint</Application>
  <PresentationFormat>Breitbild</PresentationFormat>
  <Paragraphs>401</Paragraphs>
  <Slides>29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5" baseType="lpstr">
      <vt:lpstr>Arial</vt:lpstr>
      <vt:lpstr>Calibri</vt:lpstr>
      <vt:lpstr>Gill Sans MT</vt:lpstr>
      <vt:lpstr>Times New Roman</vt:lpstr>
      <vt:lpstr>Wingdings</vt:lpstr>
      <vt:lpstr>FiBL Slide Master</vt:lpstr>
      <vt:lpstr>PowerPoint-Präsentation</vt:lpstr>
      <vt:lpstr>Explorer l’impact des changements dans les systèmes de production d’élevage sur le système alimentaire: Résultats préliminaires des scénarios sélectionnés du projet Pathways </vt:lpstr>
      <vt:lpstr>Contenu</vt:lpstr>
      <vt:lpstr>L’impact environmental de différents système d’élevage </vt:lpstr>
      <vt:lpstr>L’impact environmental de different system d’élevage </vt:lpstr>
      <vt:lpstr>Service écosystémique de l’élevage ? Ou disservice ?</vt:lpstr>
      <vt:lpstr>Point de basculement dans les processus environnementaux  </vt:lpstr>
      <vt:lpstr>Point de basculement dans les processus environnementaux  </vt:lpstr>
      <vt:lpstr>Une approche territoriale </vt:lpstr>
      <vt:lpstr>Concept derrière GeoSOL </vt:lpstr>
      <vt:lpstr>Concept derrière GeoSOL </vt:lpstr>
      <vt:lpstr>Concept derrière GeoSOL </vt:lpstr>
      <vt:lpstr>Concept derrière GeoSOL </vt:lpstr>
      <vt:lpstr>Geo-SOL à l’échelle de l’Europe (résolution Nuts2 - Eurostat)</vt:lpstr>
      <vt:lpstr>Geo-SOL à l’échelle de l’Europe (résolution Nuts2 - Eurostat)</vt:lpstr>
      <vt:lpstr>Données de référence : modélisation des troupeaux </vt:lpstr>
      <vt:lpstr>Données de référence : modélisation des rations alimentaires  </vt:lpstr>
      <vt:lpstr>Geo-SOL à l’échelle de l’Europe (résolution Nuts2)</vt:lpstr>
      <vt:lpstr>Données de référence - Herbages </vt:lpstr>
      <vt:lpstr>Geo-SOL à l’échelle de l’Europe (résolution Nuts2)</vt:lpstr>
      <vt:lpstr>Indicateurs environnementaux actuels </vt:lpstr>
      <vt:lpstr>Les 5 narrations PATHWAYS   </vt:lpstr>
      <vt:lpstr>Les 5 narrations PATHWAYS   </vt:lpstr>
      <vt:lpstr>Les 5 narrations PATHWAYS   </vt:lpstr>
      <vt:lpstr>Modélisation préliminaire du scénario feed no food  </vt:lpstr>
      <vt:lpstr>Résultat sur la production </vt:lpstr>
      <vt:lpstr>Bilan de l’azote</vt:lpstr>
      <vt:lpstr>Conclusion </vt:lpstr>
      <vt:lpstr>FiBL online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Pfeifer Catherine</dc:creator>
  <cp:lastModifiedBy>Pfeifer Catherine</cp:lastModifiedBy>
  <cp:revision>317</cp:revision>
  <dcterms:created xsi:type="dcterms:W3CDTF">2021-02-10T13:15:41Z</dcterms:created>
  <dcterms:modified xsi:type="dcterms:W3CDTF">2025-03-13T08:45:21Z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0x0101009459A24024D56C4888CC7AFE94817339</vt:lpwstr>
  </property>
</Properties>
</file>