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71" r:id="rId3"/>
  </p:sldMasterIdLst>
  <p:notesMasterIdLst>
    <p:notesMasterId r:id="rId32"/>
  </p:notesMasterIdLst>
  <p:sldIdLst>
    <p:sldId id="256" r:id="rId4"/>
    <p:sldId id="266" r:id="rId5"/>
    <p:sldId id="295" r:id="rId6"/>
    <p:sldId id="281" r:id="rId7"/>
    <p:sldId id="274" r:id="rId8"/>
    <p:sldId id="282" r:id="rId9"/>
    <p:sldId id="284" r:id="rId10"/>
    <p:sldId id="285" r:id="rId11"/>
    <p:sldId id="283" r:id="rId12"/>
    <p:sldId id="290" r:id="rId13"/>
    <p:sldId id="287" r:id="rId14"/>
    <p:sldId id="289" r:id="rId15"/>
    <p:sldId id="316" r:id="rId16"/>
    <p:sldId id="317" r:id="rId17"/>
    <p:sldId id="299" r:id="rId18"/>
    <p:sldId id="318" r:id="rId19"/>
    <p:sldId id="319" r:id="rId20"/>
    <p:sldId id="320" r:id="rId21"/>
    <p:sldId id="1236" r:id="rId22"/>
    <p:sldId id="1243" r:id="rId23"/>
    <p:sldId id="1237" r:id="rId24"/>
    <p:sldId id="1247" r:id="rId25"/>
    <p:sldId id="1248" r:id="rId26"/>
    <p:sldId id="1245" r:id="rId27"/>
    <p:sldId id="322" r:id="rId28"/>
    <p:sldId id="321" r:id="rId29"/>
    <p:sldId id="279"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a:srgbClr val="E51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p:restoredTop sz="94610"/>
  </p:normalViewPr>
  <p:slideViewPr>
    <p:cSldViewPr snapToGrid="0" snapToObjects="1">
      <p:cViewPr varScale="1">
        <p:scale>
          <a:sx n="119" d="100"/>
          <a:sy n="119"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Users/82787/Documents/recherche/ecriture/2024_Odile_JAcob/structure_mo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strRef>
              <c:f>Feuil1!$I$23:$I$31</c:f>
              <c:strCache>
                <c:ptCount val="9"/>
                <c:pt idx="0">
                  <c:v>Biodiversité</c:v>
                </c:pt>
                <c:pt idx="1">
                  <c:v>Atténuation</c:v>
                </c:pt>
                <c:pt idx="2">
                  <c:v>Adaptation</c:v>
                </c:pt>
                <c:pt idx="3">
                  <c:v>Emplois agricoles</c:v>
                </c:pt>
                <c:pt idx="4">
                  <c:v>Revenu agricole</c:v>
                </c:pt>
                <c:pt idx="5">
                  <c:v>Emploi industriel</c:v>
                </c:pt>
                <c:pt idx="6">
                  <c:v>Accessibilité prix</c:v>
                </c:pt>
                <c:pt idx="7">
                  <c:v>Adéquation pratiques alimentaires</c:v>
                </c:pt>
                <c:pt idx="8">
                  <c:v>Production totale</c:v>
                </c:pt>
              </c:strCache>
            </c:strRef>
          </c:cat>
          <c:val>
            <c:numRef>
              <c:f>Feuil1!$J$23:$J$31</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ABFF-1649-8383-9F660A26B251}"/>
            </c:ext>
          </c:extLst>
        </c:ser>
        <c:dLbls>
          <c:showLegendKey val="0"/>
          <c:showVal val="0"/>
          <c:showCatName val="0"/>
          <c:showSerName val="0"/>
          <c:showPercent val="0"/>
          <c:showBubbleSize val="0"/>
        </c:dLbls>
        <c:axId val="2001569151"/>
        <c:axId val="2001570863"/>
      </c:radarChart>
      <c:catAx>
        <c:axId val="200156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01570863"/>
        <c:crosses val="autoZero"/>
        <c:auto val="1"/>
        <c:lblAlgn val="ctr"/>
        <c:lblOffset val="100"/>
        <c:noMultiLvlLbl val="0"/>
      </c:catAx>
      <c:valAx>
        <c:axId val="200157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01569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1144F-E347-6243-9FF3-A9EDEBF226C8}" type="datetimeFigureOut">
              <a:rPr lang="en-GB" smtClean="0"/>
              <a:t>11/03/2025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C6763-A71B-E944-AA67-A492678FE33D}" type="slidenum">
              <a:rPr lang="en-GB" smtClean="0"/>
              <a:t>‹N°›</a:t>
            </a:fld>
            <a:endParaRPr lang="en-GB"/>
          </a:p>
        </p:txBody>
      </p:sp>
    </p:spTree>
    <p:extLst>
      <p:ext uri="{BB962C8B-B14F-4D97-AF65-F5344CB8AC3E}">
        <p14:creationId xmlns:p14="http://schemas.microsoft.com/office/powerpoint/2010/main" val="29647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7" name="AutoShape 7">
            <a:extLst>
              <a:ext uri="{FF2B5EF4-FFF2-40B4-BE49-F238E27FC236}">
                <a16:creationId xmlns:a16="http://schemas.microsoft.com/office/drawing/2014/main" id="{3DDE517E-8E47-C648-8380-182ECBA0F59A}"/>
              </a:ext>
            </a:extLst>
          </p:cNvPr>
          <p:cNvSpPr/>
          <p:nvPr userDrawn="1"/>
        </p:nvSpPr>
        <p:spPr>
          <a:xfrm>
            <a:off x="689428" y="4292599"/>
            <a:ext cx="10511972" cy="0"/>
          </a:xfrm>
          <a:prstGeom prst="line">
            <a:avLst/>
          </a:prstGeom>
          <a:ln w="38100" cap="flat">
            <a:solidFill>
              <a:srgbClr val="FFFFFF"/>
            </a:solidFill>
            <a:prstDash val="solid"/>
            <a:headEnd type="none" w="sm" len="sm"/>
            <a:tailEnd type="none" w="sm" len="sm"/>
          </a:ln>
        </p:spPr>
      </p:sp>
      <p:sp>
        <p:nvSpPr>
          <p:cNvPr id="8" name="Date Placeholder 3">
            <a:extLst>
              <a:ext uri="{FF2B5EF4-FFF2-40B4-BE49-F238E27FC236}">
                <a16:creationId xmlns:a16="http://schemas.microsoft.com/office/drawing/2014/main" id="{26A58DA7-5332-BE44-86FE-63F06258415A}"/>
              </a:ext>
            </a:extLst>
          </p:cNvPr>
          <p:cNvSpPr txBox="1">
            <a:spLocks/>
          </p:cNvSpPr>
          <p:nvPr userDrawn="1"/>
        </p:nvSpPr>
        <p:spPr>
          <a:xfrm>
            <a:off x="660400" y="6098470"/>
            <a:ext cx="1422400" cy="243417"/>
          </a:xfrm>
          <a:prstGeom prst="rect">
            <a:avLst/>
          </a:prstGeom>
        </p:spPr>
        <p:txBody>
          <a:bodyPr/>
          <a:lstStyle>
            <a:defPPr>
              <a:defRPr lang="en-US"/>
            </a:defPPr>
            <a:lvl1pPr marL="0" algn="l" defTabSz="914400" rtl="0" eaLnBrk="1" latinLnBrk="0" hangingPunct="1">
              <a:defRPr sz="1333"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9D94B1-3716-824D-BDAB-7531DD90CB1A}" type="datetimeFigureOut">
              <a:rPr lang="en-GB" smtClean="0"/>
              <a:pPr/>
              <a:t>11/03/2025</a:t>
            </a:fld>
            <a:endParaRPr lang="en-GB"/>
          </a:p>
        </p:txBody>
      </p:sp>
      <p:sp>
        <p:nvSpPr>
          <p:cNvPr id="9" name="Titre 1">
            <a:extLst>
              <a:ext uri="{FF2B5EF4-FFF2-40B4-BE49-F238E27FC236}">
                <a16:creationId xmlns:a16="http://schemas.microsoft.com/office/drawing/2014/main" id="{5D5F97CF-39E7-8942-A403-A561EA14751D}"/>
              </a:ext>
            </a:extLst>
          </p:cNvPr>
          <p:cNvSpPr>
            <a:spLocks noGrp="1"/>
          </p:cNvSpPr>
          <p:nvPr>
            <p:ph type="title" hasCustomPrompt="1"/>
          </p:nvPr>
        </p:nvSpPr>
        <p:spPr>
          <a:xfrm>
            <a:off x="685800" y="2394199"/>
            <a:ext cx="10515600" cy="1597227"/>
          </a:xfrm>
          <a:prstGeom prst="rect">
            <a:avLst/>
          </a:prstGeom>
        </p:spPr>
        <p:txBody>
          <a:bodyPr>
            <a:normAutofit/>
          </a:bodyPr>
          <a:lstStyle>
            <a:lvl1pPr>
              <a:defRPr b="1">
                <a:latin typeface="+mj-lt"/>
              </a:defRPr>
            </a:lvl1pPr>
          </a:lstStyle>
          <a:p>
            <a:r>
              <a:rPr lang="fr-FR" dirty="0"/>
              <a:t>Titre de la présentation</a:t>
            </a:r>
          </a:p>
        </p:txBody>
      </p:sp>
      <p:sp>
        <p:nvSpPr>
          <p:cNvPr id="10" name="Espace réservé du texte 3">
            <a:extLst>
              <a:ext uri="{FF2B5EF4-FFF2-40B4-BE49-F238E27FC236}">
                <a16:creationId xmlns:a16="http://schemas.microsoft.com/office/drawing/2014/main" id="{7DC75E6A-AC48-CF48-A667-6A1340ABE6EF}"/>
              </a:ext>
            </a:extLst>
          </p:cNvPr>
          <p:cNvSpPr>
            <a:spLocks noGrp="1"/>
          </p:cNvSpPr>
          <p:nvPr>
            <p:ph type="body" sz="quarter" idx="13" hasCustomPrompt="1"/>
          </p:nvPr>
        </p:nvSpPr>
        <p:spPr>
          <a:xfrm>
            <a:off x="685800" y="4586513"/>
            <a:ext cx="10490200" cy="1026887"/>
          </a:xfrm>
          <a:prstGeom prst="rect">
            <a:avLst/>
          </a:prstGeom>
        </p:spPr>
        <p:txBody>
          <a:bodyPr>
            <a:normAutofit/>
          </a:bodyPr>
          <a:lstStyle>
            <a:lvl1pPr marL="0" indent="0">
              <a:buNone/>
              <a:defRPr>
                <a:latin typeface="+mj-lt"/>
              </a:defRPr>
            </a:lvl1pPr>
          </a:lstStyle>
          <a:p>
            <a:pPr lvl="0"/>
            <a:r>
              <a:rPr lang="fr-FR" dirty="0"/>
              <a:t>Sous-titre et / ou Autrice ou Auteur</a:t>
            </a:r>
          </a:p>
        </p:txBody>
      </p:sp>
    </p:spTree>
    <p:extLst>
      <p:ext uri="{BB962C8B-B14F-4D97-AF65-F5344CB8AC3E}">
        <p14:creationId xmlns:p14="http://schemas.microsoft.com/office/powerpoint/2010/main" val="54599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chiffres 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CCDFA-F955-D344-BBA8-6673E07EEF09}"/>
              </a:ext>
            </a:extLst>
          </p:cNvPr>
          <p:cNvSpPr>
            <a:spLocks noGrp="1"/>
          </p:cNvSpPr>
          <p:nvPr>
            <p:ph type="title" hasCustomPrompt="1"/>
          </p:nvPr>
        </p:nvSpPr>
        <p:spPr>
          <a:xfrm>
            <a:off x="838200" y="365126"/>
            <a:ext cx="10515600" cy="1326091"/>
          </a:xfrm>
          <a:prstGeom prst="rect">
            <a:avLst/>
          </a:prstGeom>
        </p:spPr>
        <p:txBody>
          <a:bodyPr anchor="b">
            <a:normAutofit/>
          </a:bodyPr>
          <a:lstStyle>
            <a:lvl1pPr>
              <a:defRPr sz="4000">
                <a:solidFill>
                  <a:schemeClr val="accent3"/>
                </a:solidFill>
                <a:latin typeface="Arial" panose="020B0604020202020204" pitchFamily="34" charset="0"/>
                <a:cs typeface="Arial" panose="020B0604020202020204" pitchFamily="34" charset="0"/>
              </a:defRPr>
            </a:lvl1pPr>
          </a:lstStyle>
          <a:p>
            <a:r>
              <a:rPr lang="fr-FR" dirty="0"/>
              <a:t>Titre de la slide</a:t>
            </a:r>
          </a:p>
        </p:txBody>
      </p:sp>
      <p:sp>
        <p:nvSpPr>
          <p:cNvPr id="4" name="Espace réservé de la date 3">
            <a:extLst>
              <a:ext uri="{FF2B5EF4-FFF2-40B4-BE49-F238E27FC236}">
                <a16:creationId xmlns:a16="http://schemas.microsoft.com/office/drawing/2014/main" id="{0A97DD6B-E5C3-FC46-834B-9F4DD4C4BF59}"/>
              </a:ext>
            </a:extLst>
          </p:cNvPr>
          <p:cNvSpPr>
            <a:spLocks noGrp="1"/>
          </p:cNvSpPr>
          <p:nvPr>
            <p:ph type="dt" sz="half" idx="10"/>
          </p:nvPr>
        </p:nvSpPr>
        <p:spPr>
          <a:xfrm>
            <a:off x="838200" y="6356350"/>
            <a:ext cx="2743200" cy="365125"/>
          </a:xfrm>
          <a:prstGeom prst="rect">
            <a:avLst/>
          </a:prstGeom>
        </p:spPr>
        <p:txBody>
          <a:bodyPr/>
          <a:lstStyle/>
          <a:p>
            <a:fld id="{16059F17-3B1F-FB4F-B043-8D32EDADE344}" type="datetime1">
              <a:rPr lang="fr-FR" smtClean="0"/>
              <a:t>11/03/2025</a:t>
            </a:fld>
            <a:endParaRPr lang="fr-FR" dirty="0"/>
          </a:p>
        </p:txBody>
      </p:sp>
      <p:sp>
        <p:nvSpPr>
          <p:cNvPr id="8" name="Ellipse 7">
            <a:extLst>
              <a:ext uri="{FF2B5EF4-FFF2-40B4-BE49-F238E27FC236}">
                <a16:creationId xmlns:a16="http://schemas.microsoft.com/office/drawing/2014/main" id="{4EB7021C-BD57-B948-A1FB-B2CE6CD8B100}"/>
              </a:ext>
            </a:extLst>
          </p:cNvPr>
          <p:cNvSpPr/>
          <p:nvPr/>
        </p:nvSpPr>
        <p:spPr>
          <a:xfrm>
            <a:off x="6350000" y="2125896"/>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200" dirty="0">
              <a:solidFill>
                <a:schemeClr val="bg1"/>
              </a:solidFill>
            </a:endParaRPr>
          </a:p>
        </p:txBody>
      </p:sp>
      <p:sp>
        <p:nvSpPr>
          <p:cNvPr id="9" name="Ellipse 8">
            <a:extLst>
              <a:ext uri="{FF2B5EF4-FFF2-40B4-BE49-F238E27FC236}">
                <a16:creationId xmlns:a16="http://schemas.microsoft.com/office/drawing/2014/main" id="{63469909-6775-614F-ABC5-CBB7ECD3D391}"/>
              </a:ext>
            </a:extLst>
          </p:cNvPr>
          <p:cNvSpPr/>
          <p:nvPr/>
        </p:nvSpPr>
        <p:spPr>
          <a:xfrm>
            <a:off x="6350000" y="3446696"/>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100" dirty="0"/>
          </a:p>
        </p:txBody>
      </p:sp>
      <p:sp>
        <p:nvSpPr>
          <p:cNvPr id="14" name="Espace réservé du texte 3">
            <a:extLst>
              <a:ext uri="{FF2B5EF4-FFF2-40B4-BE49-F238E27FC236}">
                <a16:creationId xmlns:a16="http://schemas.microsoft.com/office/drawing/2014/main" id="{C970BF89-6AB8-A24F-9481-D851780693A5}"/>
              </a:ext>
            </a:extLst>
          </p:cNvPr>
          <p:cNvSpPr>
            <a:spLocks noGrp="1"/>
          </p:cNvSpPr>
          <p:nvPr>
            <p:ph type="body" sz="half" idx="2" hasCustomPrompt="1"/>
          </p:nvPr>
        </p:nvSpPr>
        <p:spPr>
          <a:xfrm>
            <a:off x="7569200" y="2278296"/>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17" name="Espace réservé du texte 3">
            <a:extLst>
              <a:ext uri="{FF2B5EF4-FFF2-40B4-BE49-F238E27FC236}">
                <a16:creationId xmlns:a16="http://schemas.microsoft.com/office/drawing/2014/main" id="{4F951492-E32D-5048-A4DB-E949A4F1C80B}"/>
              </a:ext>
            </a:extLst>
          </p:cNvPr>
          <p:cNvSpPr>
            <a:spLocks noGrp="1"/>
          </p:cNvSpPr>
          <p:nvPr>
            <p:ph type="body" sz="half" idx="11" hasCustomPrompt="1"/>
          </p:nvPr>
        </p:nvSpPr>
        <p:spPr>
          <a:xfrm>
            <a:off x="853440" y="2146867"/>
            <a:ext cx="4595283" cy="3753835"/>
          </a:xfrm>
          <a:prstGeom prst="rect">
            <a:avLst/>
          </a:prstGeom>
        </p:spPr>
        <p:txBody>
          <a:bodyPr>
            <a:normAutofit/>
          </a:bodyPr>
          <a:lstStyle>
            <a:lvl1pPr marL="179388" indent="-179388">
              <a:lnSpc>
                <a:spcPct val="150000"/>
              </a:lnSpc>
              <a:buClr>
                <a:schemeClr val="accent1"/>
              </a:buClr>
              <a:buFont typeface="Arial" panose="020B0604020202020204" pitchFamily="34" charset="0"/>
              <a:buChar char="•"/>
              <a:tabLst/>
              <a:defRPr sz="18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 ex Aquitania verni </a:t>
            </a:r>
            <a:r>
              <a:rPr lang="it-IT" dirty="0" err="1"/>
              <a:t>imbres</a:t>
            </a:r>
            <a:r>
              <a:rPr lang="it-IT" dirty="0"/>
              <a:t> solito </a:t>
            </a:r>
            <a:r>
              <a:rPr lang="it-IT" dirty="0" err="1"/>
              <a:t>crebriores</a:t>
            </a:r>
            <a:r>
              <a:rPr lang="it-IT" dirty="0"/>
              <a:t> </a:t>
            </a:r>
            <a:r>
              <a:rPr lang="it-IT" dirty="0" err="1"/>
              <a:t>prohibebant</a:t>
            </a:r>
            <a:r>
              <a:rPr lang="it-IT" dirty="0"/>
              <a:t> </a:t>
            </a:r>
            <a:r>
              <a:rPr lang="it-IT" dirty="0" err="1"/>
              <a:t>auctique</a:t>
            </a:r>
            <a:r>
              <a:rPr lang="it-IT" dirty="0"/>
              <a:t> </a:t>
            </a:r>
            <a:r>
              <a:rPr lang="it-IT" dirty="0" err="1"/>
              <a:t>torrentes</a:t>
            </a:r>
            <a:r>
              <a:rPr lang="it-IT" dirty="0"/>
              <a:t>, </a:t>
            </a:r>
            <a:r>
              <a:rPr lang="it-IT" dirty="0" err="1"/>
              <a:t>Herculanus</a:t>
            </a:r>
            <a:r>
              <a:rPr lang="it-IT" dirty="0"/>
              <a:t> </a:t>
            </a:r>
            <a:r>
              <a:rPr lang="it-IT" dirty="0" err="1"/>
              <a:t>advenit</a:t>
            </a:r>
            <a:r>
              <a:rPr lang="it-IT" dirty="0"/>
              <a:t> </a:t>
            </a:r>
            <a:r>
              <a:rPr lang="it-IT" dirty="0" err="1"/>
              <a:t>protector</a:t>
            </a:r>
            <a:r>
              <a:rPr lang="it-IT" dirty="0"/>
              <a:t> </a:t>
            </a:r>
            <a:r>
              <a:rPr lang="it-IT" dirty="0" err="1"/>
              <a:t>domesticus</a:t>
            </a:r>
            <a:r>
              <a:rPr lang="it-IT" dirty="0"/>
              <a:t>.</a:t>
            </a:r>
          </a:p>
        </p:txBody>
      </p:sp>
      <p:sp>
        <p:nvSpPr>
          <p:cNvPr id="18" name="Espace réservé du texte 3">
            <a:extLst>
              <a:ext uri="{FF2B5EF4-FFF2-40B4-BE49-F238E27FC236}">
                <a16:creationId xmlns:a16="http://schemas.microsoft.com/office/drawing/2014/main" id="{AD2F34A8-4388-3747-9ACB-C5169F2E1A22}"/>
              </a:ext>
            </a:extLst>
          </p:cNvPr>
          <p:cNvSpPr>
            <a:spLocks noGrp="1"/>
          </p:cNvSpPr>
          <p:nvPr>
            <p:ph type="body" sz="half" idx="12" hasCustomPrompt="1"/>
          </p:nvPr>
        </p:nvSpPr>
        <p:spPr>
          <a:xfrm>
            <a:off x="7569200" y="3620066"/>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19" name="Espace réservé du texte 3">
            <a:extLst>
              <a:ext uri="{FF2B5EF4-FFF2-40B4-BE49-F238E27FC236}">
                <a16:creationId xmlns:a16="http://schemas.microsoft.com/office/drawing/2014/main" id="{C997D593-EF2F-1C4B-8F5F-10FE137F1E65}"/>
              </a:ext>
            </a:extLst>
          </p:cNvPr>
          <p:cNvSpPr>
            <a:spLocks noGrp="1"/>
          </p:cNvSpPr>
          <p:nvPr>
            <p:ph type="body" sz="half" idx="13" hasCustomPrompt="1"/>
          </p:nvPr>
        </p:nvSpPr>
        <p:spPr>
          <a:xfrm>
            <a:off x="10285228" y="2278296"/>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20" name="Espace réservé du texte 3">
            <a:extLst>
              <a:ext uri="{FF2B5EF4-FFF2-40B4-BE49-F238E27FC236}">
                <a16:creationId xmlns:a16="http://schemas.microsoft.com/office/drawing/2014/main" id="{FBE44469-F9A6-3245-BB8B-0B7408BB41D7}"/>
              </a:ext>
            </a:extLst>
          </p:cNvPr>
          <p:cNvSpPr>
            <a:spLocks noGrp="1"/>
          </p:cNvSpPr>
          <p:nvPr>
            <p:ph type="body" sz="half" idx="14" hasCustomPrompt="1"/>
          </p:nvPr>
        </p:nvSpPr>
        <p:spPr>
          <a:xfrm>
            <a:off x="7569200" y="4986301"/>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21" name="Espace réservé du texte 3">
            <a:extLst>
              <a:ext uri="{FF2B5EF4-FFF2-40B4-BE49-F238E27FC236}">
                <a16:creationId xmlns:a16="http://schemas.microsoft.com/office/drawing/2014/main" id="{A8B3F445-03D2-BC42-A3A8-56CC9D69399A}"/>
              </a:ext>
            </a:extLst>
          </p:cNvPr>
          <p:cNvSpPr>
            <a:spLocks noGrp="1"/>
          </p:cNvSpPr>
          <p:nvPr>
            <p:ph type="body" sz="half" idx="15" hasCustomPrompt="1"/>
          </p:nvPr>
        </p:nvSpPr>
        <p:spPr>
          <a:xfrm>
            <a:off x="10285228" y="3599096"/>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22" name="Espace réservé du texte 3">
            <a:extLst>
              <a:ext uri="{FF2B5EF4-FFF2-40B4-BE49-F238E27FC236}">
                <a16:creationId xmlns:a16="http://schemas.microsoft.com/office/drawing/2014/main" id="{B457E175-D0A6-4B46-A0B4-7E5DDE418D3E}"/>
              </a:ext>
            </a:extLst>
          </p:cNvPr>
          <p:cNvSpPr>
            <a:spLocks noGrp="1"/>
          </p:cNvSpPr>
          <p:nvPr>
            <p:ph type="body" sz="half" idx="16" hasCustomPrompt="1"/>
          </p:nvPr>
        </p:nvSpPr>
        <p:spPr>
          <a:xfrm>
            <a:off x="10285228" y="4965331"/>
            <a:ext cx="1066800" cy="762000"/>
          </a:xfrm>
          <a:prstGeom prst="rect">
            <a:avLst/>
          </a:prstGeom>
        </p:spPr>
        <p:txBody>
          <a:bodyPr>
            <a:normAutofit/>
          </a:bodyPr>
          <a:lstStyle>
            <a:lvl1pPr marL="0" indent="0">
              <a:buNone/>
              <a:defRPr sz="1067">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Description éventuelle</a:t>
            </a:r>
          </a:p>
        </p:txBody>
      </p:sp>
      <p:sp>
        <p:nvSpPr>
          <p:cNvPr id="23" name="Espace réservé du texte 3">
            <a:extLst>
              <a:ext uri="{FF2B5EF4-FFF2-40B4-BE49-F238E27FC236}">
                <a16:creationId xmlns:a16="http://schemas.microsoft.com/office/drawing/2014/main" id="{4BB55CDC-06A8-E245-9BAC-68A8D50ED93A}"/>
              </a:ext>
            </a:extLst>
          </p:cNvPr>
          <p:cNvSpPr>
            <a:spLocks noGrp="1"/>
          </p:cNvSpPr>
          <p:nvPr>
            <p:ph type="body" sz="half" idx="17" hasCustomPrompt="1"/>
          </p:nvPr>
        </p:nvSpPr>
        <p:spPr>
          <a:xfrm>
            <a:off x="6350000" y="2125896"/>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cxnSp>
        <p:nvCxnSpPr>
          <p:cNvPr id="25" name="Connecteur droit 24">
            <a:extLst>
              <a:ext uri="{FF2B5EF4-FFF2-40B4-BE49-F238E27FC236}">
                <a16:creationId xmlns:a16="http://schemas.microsoft.com/office/drawing/2014/main" id="{8C617603-C530-7847-8CF6-08ABE450A72B}"/>
              </a:ext>
            </a:extLst>
          </p:cNvPr>
          <p:cNvCxnSpPr>
            <a:cxnSpLocks/>
          </p:cNvCxnSpPr>
          <p:nvPr userDrawn="1"/>
        </p:nvCxnSpPr>
        <p:spPr>
          <a:xfrm>
            <a:off x="838200" y="1909482"/>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Espace réservé du texte 3">
            <a:extLst>
              <a:ext uri="{FF2B5EF4-FFF2-40B4-BE49-F238E27FC236}">
                <a16:creationId xmlns:a16="http://schemas.microsoft.com/office/drawing/2014/main" id="{8A686876-BCEB-EA4C-A53E-9220B47772E7}"/>
              </a:ext>
            </a:extLst>
          </p:cNvPr>
          <p:cNvSpPr>
            <a:spLocks noGrp="1"/>
          </p:cNvSpPr>
          <p:nvPr>
            <p:ph type="body" sz="half" idx="23" hasCustomPrompt="1"/>
          </p:nvPr>
        </p:nvSpPr>
        <p:spPr>
          <a:xfrm>
            <a:off x="6339182" y="3446700"/>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sp>
        <p:nvSpPr>
          <p:cNvPr id="32" name="Ellipse 31">
            <a:extLst>
              <a:ext uri="{FF2B5EF4-FFF2-40B4-BE49-F238E27FC236}">
                <a16:creationId xmlns:a16="http://schemas.microsoft.com/office/drawing/2014/main" id="{9B7579AB-44C4-F84E-BB86-A3D82DC66E5E}"/>
              </a:ext>
            </a:extLst>
          </p:cNvPr>
          <p:cNvSpPr/>
          <p:nvPr userDrawn="1"/>
        </p:nvSpPr>
        <p:spPr>
          <a:xfrm>
            <a:off x="6350000" y="4833901"/>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100" dirty="0"/>
          </a:p>
        </p:txBody>
      </p:sp>
      <p:sp>
        <p:nvSpPr>
          <p:cNvPr id="33" name="Espace réservé du texte 3">
            <a:extLst>
              <a:ext uri="{FF2B5EF4-FFF2-40B4-BE49-F238E27FC236}">
                <a16:creationId xmlns:a16="http://schemas.microsoft.com/office/drawing/2014/main" id="{83357DBB-AD54-8640-A026-4028433297B7}"/>
              </a:ext>
            </a:extLst>
          </p:cNvPr>
          <p:cNvSpPr>
            <a:spLocks noGrp="1"/>
          </p:cNvSpPr>
          <p:nvPr>
            <p:ph type="body" sz="half" idx="24" hasCustomPrompt="1"/>
          </p:nvPr>
        </p:nvSpPr>
        <p:spPr>
          <a:xfrm>
            <a:off x="6339182" y="4833905"/>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sp>
        <p:nvSpPr>
          <p:cNvPr id="36" name="Ellipse 35">
            <a:extLst>
              <a:ext uri="{FF2B5EF4-FFF2-40B4-BE49-F238E27FC236}">
                <a16:creationId xmlns:a16="http://schemas.microsoft.com/office/drawing/2014/main" id="{241BECAC-9777-D544-924D-F3DE795C2EF6}"/>
              </a:ext>
            </a:extLst>
          </p:cNvPr>
          <p:cNvSpPr/>
          <p:nvPr userDrawn="1"/>
        </p:nvSpPr>
        <p:spPr>
          <a:xfrm>
            <a:off x="9015043" y="2131409"/>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100" dirty="0"/>
          </a:p>
        </p:txBody>
      </p:sp>
      <p:sp>
        <p:nvSpPr>
          <p:cNvPr id="37" name="Espace réservé du texte 3">
            <a:extLst>
              <a:ext uri="{FF2B5EF4-FFF2-40B4-BE49-F238E27FC236}">
                <a16:creationId xmlns:a16="http://schemas.microsoft.com/office/drawing/2014/main" id="{7E39B78B-5E51-C44E-8976-2B836C762A00}"/>
              </a:ext>
            </a:extLst>
          </p:cNvPr>
          <p:cNvSpPr>
            <a:spLocks noGrp="1"/>
          </p:cNvSpPr>
          <p:nvPr>
            <p:ph type="body" sz="half" idx="25" hasCustomPrompt="1"/>
          </p:nvPr>
        </p:nvSpPr>
        <p:spPr>
          <a:xfrm>
            <a:off x="9004225" y="2131413"/>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sp>
        <p:nvSpPr>
          <p:cNvPr id="38" name="Ellipse 37">
            <a:extLst>
              <a:ext uri="{FF2B5EF4-FFF2-40B4-BE49-F238E27FC236}">
                <a16:creationId xmlns:a16="http://schemas.microsoft.com/office/drawing/2014/main" id="{A99CAFFC-5618-264E-B8FE-33CD16385D05}"/>
              </a:ext>
            </a:extLst>
          </p:cNvPr>
          <p:cNvSpPr/>
          <p:nvPr userDrawn="1"/>
        </p:nvSpPr>
        <p:spPr>
          <a:xfrm>
            <a:off x="9015043" y="3446696"/>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100" dirty="0"/>
          </a:p>
        </p:txBody>
      </p:sp>
      <p:sp>
        <p:nvSpPr>
          <p:cNvPr id="39" name="Espace réservé du texte 3">
            <a:extLst>
              <a:ext uri="{FF2B5EF4-FFF2-40B4-BE49-F238E27FC236}">
                <a16:creationId xmlns:a16="http://schemas.microsoft.com/office/drawing/2014/main" id="{9BA1C124-36A3-D143-AC1F-9A33D86A8FE8}"/>
              </a:ext>
            </a:extLst>
          </p:cNvPr>
          <p:cNvSpPr>
            <a:spLocks noGrp="1"/>
          </p:cNvSpPr>
          <p:nvPr>
            <p:ph type="body" sz="half" idx="26" hasCustomPrompt="1"/>
          </p:nvPr>
        </p:nvSpPr>
        <p:spPr>
          <a:xfrm>
            <a:off x="9004225" y="3446700"/>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sp>
        <p:nvSpPr>
          <p:cNvPr id="40" name="Ellipse 39">
            <a:extLst>
              <a:ext uri="{FF2B5EF4-FFF2-40B4-BE49-F238E27FC236}">
                <a16:creationId xmlns:a16="http://schemas.microsoft.com/office/drawing/2014/main" id="{6F0FACFE-70E4-9349-B8C5-A29D9214C9C1}"/>
              </a:ext>
            </a:extLst>
          </p:cNvPr>
          <p:cNvSpPr/>
          <p:nvPr userDrawn="1"/>
        </p:nvSpPr>
        <p:spPr>
          <a:xfrm>
            <a:off x="9030768" y="4833901"/>
            <a:ext cx="1066800" cy="1066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100" dirty="0"/>
          </a:p>
        </p:txBody>
      </p:sp>
      <p:sp>
        <p:nvSpPr>
          <p:cNvPr id="41" name="Espace réservé du texte 3">
            <a:extLst>
              <a:ext uri="{FF2B5EF4-FFF2-40B4-BE49-F238E27FC236}">
                <a16:creationId xmlns:a16="http://schemas.microsoft.com/office/drawing/2014/main" id="{067555D6-49D6-104F-A261-F11F307DACD2}"/>
              </a:ext>
            </a:extLst>
          </p:cNvPr>
          <p:cNvSpPr>
            <a:spLocks noGrp="1"/>
          </p:cNvSpPr>
          <p:nvPr>
            <p:ph type="body" sz="half" idx="27" hasCustomPrompt="1"/>
          </p:nvPr>
        </p:nvSpPr>
        <p:spPr>
          <a:xfrm>
            <a:off x="9019950" y="4833905"/>
            <a:ext cx="1066800" cy="1066796"/>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fr-FR" dirty="0"/>
              <a:t>Chiffre clé</a:t>
            </a:r>
          </a:p>
        </p:txBody>
      </p:sp>
    </p:spTree>
    <p:extLst>
      <p:ext uri="{BB962C8B-B14F-4D97-AF65-F5344CB8AC3E}">
        <p14:creationId xmlns:p14="http://schemas.microsoft.com/office/powerpoint/2010/main" val="371795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BBC1-228D-C54E-984C-BC5BB26693AD}"/>
              </a:ext>
            </a:extLst>
          </p:cNvPr>
          <p:cNvSpPr>
            <a:spLocks noGrp="1"/>
          </p:cNvSpPr>
          <p:nvPr>
            <p:ph type="title" hasCustomPrompt="1"/>
          </p:nvPr>
        </p:nvSpPr>
        <p:spPr/>
        <p:txBody>
          <a:bodyPr/>
          <a:lstStyle>
            <a:lvl1pPr>
              <a:defRPr>
                <a:latin typeface="+mn-lt"/>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989FE527-4A31-EA46-8D74-10B83DF86CC0}"/>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7636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CA009-554C-4647-A319-71FADBE7EB4D}"/>
              </a:ext>
            </a:extLst>
          </p:cNvPr>
          <p:cNvSpPr>
            <a:spLocks noGrp="1"/>
          </p:cNvSpPr>
          <p:nvPr>
            <p:ph type="ctrTitle" hasCustomPrompt="1"/>
          </p:nvPr>
        </p:nvSpPr>
        <p:spPr>
          <a:xfrm>
            <a:off x="1524000" y="2108200"/>
            <a:ext cx="9144000" cy="1402292"/>
          </a:xfrm>
          <a:prstGeom prst="rect">
            <a:avLst/>
          </a:prstGeo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fr-FR" dirty="0"/>
              <a:t>Merci</a:t>
            </a:r>
          </a:p>
        </p:txBody>
      </p:sp>
      <p:sp>
        <p:nvSpPr>
          <p:cNvPr id="10" name="Espace réservé du texte 9">
            <a:extLst>
              <a:ext uri="{FF2B5EF4-FFF2-40B4-BE49-F238E27FC236}">
                <a16:creationId xmlns:a16="http://schemas.microsoft.com/office/drawing/2014/main" id="{E844F9DC-EC61-3645-B06B-D7A369392E1E}"/>
              </a:ext>
            </a:extLst>
          </p:cNvPr>
          <p:cNvSpPr>
            <a:spLocks noGrp="1"/>
          </p:cNvSpPr>
          <p:nvPr>
            <p:ph type="body" sz="quarter" idx="10" hasCustomPrompt="1"/>
          </p:nvPr>
        </p:nvSpPr>
        <p:spPr>
          <a:xfrm>
            <a:off x="3673725" y="4465109"/>
            <a:ext cx="4844549" cy="400111"/>
          </a:xfrm>
          <a:prstGeom prst="rect">
            <a:avLst/>
          </a:prstGeom>
        </p:spPr>
        <p:txBody>
          <a:bodyPr/>
          <a:lstStyle>
            <a:lvl1pPr algn="ctr">
              <a:defRPr>
                <a:solidFill>
                  <a:schemeClr val="bg1"/>
                </a:solidFill>
              </a:defRPr>
            </a:lvl1pPr>
          </a:lstStyle>
          <a:p>
            <a:pPr lvl="0"/>
            <a:r>
              <a:rPr lang="en-GB" dirty="0"/>
              <a:t>Contact mail</a:t>
            </a:r>
          </a:p>
        </p:txBody>
      </p:sp>
      <p:sp>
        <p:nvSpPr>
          <p:cNvPr id="4" name="AutoShape 7">
            <a:extLst>
              <a:ext uri="{FF2B5EF4-FFF2-40B4-BE49-F238E27FC236}">
                <a16:creationId xmlns:a16="http://schemas.microsoft.com/office/drawing/2014/main" id="{AD229D75-3342-0142-97DE-E4F3CB2D1C14}"/>
              </a:ext>
            </a:extLst>
          </p:cNvPr>
          <p:cNvSpPr/>
          <p:nvPr userDrawn="1"/>
        </p:nvSpPr>
        <p:spPr>
          <a:xfrm>
            <a:off x="1524000" y="3987800"/>
            <a:ext cx="9144000" cy="0"/>
          </a:xfrm>
          <a:prstGeom prst="line">
            <a:avLst/>
          </a:prstGeom>
          <a:ln w="38100" cap="flat">
            <a:solidFill>
              <a:srgbClr val="FFFFFF"/>
            </a:solidFill>
            <a:prstDash val="solid"/>
            <a:headEnd type="none" w="sm" len="sm"/>
            <a:tailEnd type="none" w="sm" len="sm"/>
          </a:ln>
        </p:spPr>
      </p:sp>
      <p:sp>
        <p:nvSpPr>
          <p:cNvPr id="28" name="Espace réservé du texte 27">
            <a:extLst>
              <a:ext uri="{FF2B5EF4-FFF2-40B4-BE49-F238E27FC236}">
                <a16:creationId xmlns:a16="http://schemas.microsoft.com/office/drawing/2014/main" id="{450D797E-EC27-DC48-B57E-B8A37B76C7D1}"/>
              </a:ext>
            </a:extLst>
          </p:cNvPr>
          <p:cNvSpPr>
            <a:spLocks noGrp="1"/>
          </p:cNvSpPr>
          <p:nvPr>
            <p:ph type="body" sz="quarter" idx="11" hasCustomPrompt="1"/>
          </p:nvPr>
        </p:nvSpPr>
        <p:spPr>
          <a:xfrm>
            <a:off x="3674250" y="5202058"/>
            <a:ext cx="4843462" cy="1023378"/>
          </a:xfrm>
          <a:prstGeom prst="rect">
            <a:avLst/>
          </a:prstGeom>
        </p:spPr>
        <p:txBody>
          <a:bodyPr/>
          <a:lstStyle>
            <a:lvl1pPr algn="ctr">
              <a:defRPr>
                <a:solidFill>
                  <a:schemeClr val="bg1"/>
                </a:solidFill>
              </a:defRPr>
            </a:lvl1pPr>
          </a:lstStyle>
          <a:p>
            <a:pPr marL="0" marR="0" lvl="0" indent="0" algn="ctr" defTabSz="609630" rtl="0" eaLnBrk="1" fontAlgn="auto" latinLnBrk="0" hangingPunct="1">
              <a:lnSpc>
                <a:spcPct val="90000"/>
              </a:lnSpc>
              <a:spcBef>
                <a:spcPts val="667"/>
              </a:spcBef>
              <a:spcAft>
                <a:spcPts val="0"/>
              </a:spcAft>
              <a:buClrTx/>
              <a:buSzTx/>
              <a:buFont typeface="Arial" panose="020B0604020202020204" pitchFamily="34" charset="0"/>
              <a:buNone/>
              <a:tabLst/>
              <a:defRPr/>
            </a:pPr>
            <a:r>
              <a:rPr lang="en-GB" dirty="0"/>
              <a:t>@</a:t>
            </a:r>
            <a:r>
              <a:rPr lang="en-GB" dirty="0" err="1"/>
              <a:t>IDDRI_ThinkTank</a:t>
            </a:r>
            <a:r>
              <a:rPr lang="en-GB" dirty="0"/>
              <a:t> (public </a:t>
            </a:r>
            <a:r>
              <a:rPr lang="en-GB" dirty="0" err="1"/>
              <a:t>français</a:t>
            </a:r>
            <a:r>
              <a:rPr lang="en-GB" dirty="0"/>
              <a:t>) @</a:t>
            </a:r>
            <a:r>
              <a:rPr lang="en-GB" dirty="0" err="1"/>
              <a:t>IDDRI_English</a:t>
            </a:r>
            <a:r>
              <a:rPr lang="en-GB" dirty="0"/>
              <a:t> (public international) - et/</a:t>
            </a:r>
            <a:r>
              <a:rPr lang="en-GB" dirty="0" err="1"/>
              <a:t>ou</a:t>
            </a:r>
            <a:r>
              <a:rPr lang="en-GB" dirty="0"/>
              <a:t> </a:t>
            </a:r>
            <a:r>
              <a:rPr lang="en-GB" dirty="0" err="1"/>
              <a:t>votre</a:t>
            </a:r>
            <a:r>
              <a:rPr lang="en-GB" dirty="0"/>
              <a:t> </a:t>
            </a:r>
            <a:r>
              <a:rPr lang="en-GB" dirty="0" err="1"/>
              <a:t>compte</a:t>
            </a:r>
            <a:r>
              <a:rPr lang="en-GB" dirty="0"/>
              <a:t> X</a:t>
            </a:r>
          </a:p>
          <a:p>
            <a:pPr lvl="0"/>
            <a:endParaRPr lang="en-GB" dirty="0"/>
          </a:p>
        </p:txBody>
      </p:sp>
    </p:spTree>
    <p:extLst>
      <p:ext uri="{BB962C8B-B14F-4D97-AF65-F5344CB8AC3E}">
        <p14:creationId xmlns:p14="http://schemas.microsoft.com/office/powerpoint/2010/main" val="32286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avec option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098470"/>
            <a:ext cx="1422400" cy="243417"/>
          </a:xfrm>
          <a:prstGeom prst="rect">
            <a:avLst/>
          </a:prstGeom>
        </p:spPr>
        <p:txBody>
          <a:bodyPr/>
          <a:lstStyle>
            <a:lvl1pPr algn="l">
              <a:defRPr sz="1333">
                <a:solidFill>
                  <a:schemeClr val="bg1"/>
                </a:solidFill>
              </a:defRPr>
            </a:lvl1pPr>
          </a:lstStyle>
          <a:p>
            <a:fld id="{11B8997D-3646-C644-BE67-556CE3AB0F2C}" type="datetime1">
              <a:rPr lang="fr-FR" smtClean="0"/>
              <a:t>11/03/2025</a:t>
            </a:fld>
            <a:endParaRPr lang="en-GB"/>
          </a:p>
        </p:txBody>
      </p:sp>
      <p:sp>
        <p:nvSpPr>
          <p:cNvPr id="8" name="AutoShape 7">
            <a:extLst>
              <a:ext uri="{FF2B5EF4-FFF2-40B4-BE49-F238E27FC236}">
                <a16:creationId xmlns:a16="http://schemas.microsoft.com/office/drawing/2014/main" id="{7DA8EA22-30B6-0041-95B7-88E9DB7FAB26}"/>
              </a:ext>
            </a:extLst>
          </p:cNvPr>
          <p:cNvSpPr/>
          <p:nvPr/>
        </p:nvSpPr>
        <p:spPr>
          <a:xfrm>
            <a:off x="685800" y="4350657"/>
            <a:ext cx="6019800" cy="0"/>
          </a:xfrm>
          <a:prstGeom prst="line">
            <a:avLst/>
          </a:prstGeom>
          <a:ln w="38100" cap="flat">
            <a:solidFill>
              <a:srgbClr val="FFFFFF"/>
            </a:solidFill>
            <a:prstDash val="solid"/>
            <a:headEnd type="none" w="sm" len="sm"/>
            <a:tailEnd type="none" w="sm" len="sm"/>
          </a:ln>
        </p:spPr>
      </p:sp>
      <p:sp>
        <p:nvSpPr>
          <p:cNvPr id="37" name="Espace réservé pour une image  36">
            <a:extLst>
              <a:ext uri="{FF2B5EF4-FFF2-40B4-BE49-F238E27FC236}">
                <a16:creationId xmlns:a16="http://schemas.microsoft.com/office/drawing/2014/main" id="{97FD3081-76B9-ED41-A7BA-E2279E75DA10}"/>
              </a:ext>
            </a:extLst>
          </p:cNvPr>
          <p:cNvSpPr>
            <a:spLocks noGrp="1"/>
          </p:cNvSpPr>
          <p:nvPr>
            <p:ph type="pic" sz="quarter" idx="11"/>
          </p:nvPr>
        </p:nvSpPr>
        <p:spPr>
          <a:xfrm>
            <a:off x="7010400" y="1495"/>
            <a:ext cx="5181600" cy="6856506"/>
          </a:xfrm>
          <a:custGeom>
            <a:avLst/>
            <a:gdLst>
              <a:gd name="connsiteX0" fmla="*/ 3886200 w 7772400"/>
              <a:gd name="connsiteY0" fmla="*/ 0 h 10284759"/>
              <a:gd name="connsiteX1" fmla="*/ 7772400 w 7772400"/>
              <a:gd name="connsiteY1" fmla="*/ 0 h 10284759"/>
              <a:gd name="connsiteX2" fmla="*/ 7772400 w 7772400"/>
              <a:gd name="connsiteY2" fmla="*/ 10284759 h 10284759"/>
              <a:gd name="connsiteX3" fmla="*/ 3819238 w 7772400"/>
              <a:gd name="connsiteY3" fmla="*/ 10284759 h 10284759"/>
              <a:gd name="connsiteX4" fmla="*/ 3686217 w 7772400"/>
              <a:gd name="connsiteY4" fmla="*/ 10280307 h 10284759"/>
              <a:gd name="connsiteX5" fmla="*/ 0 w 7772400"/>
              <a:gd name="connsiteY5" fmla="*/ 5143500 h 10284759"/>
              <a:gd name="connsiteX6" fmla="*/ 3886200 w 7772400"/>
              <a:gd name="connsiteY6" fmla="*/ 0 h 10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284759">
                <a:moveTo>
                  <a:pt x="3886200" y="0"/>
                </a:moveTo>
                <a:lnTo>
                  <a:pt x="7772400" y="0"/>
                </a:lnTo>
                <a:lnTo>
                  <a:pt x="7772400" y="10284759"/>
                </a:lnTo>
                <a:lnTo>
                  <a:pt x="3819238" y="10284759"/>
                </a:lnTo>
                <a:lnTo>
                  <a:pt x="3686217" y="10280307"/>
                </a:lnTo>
                <a:cubicBezTo>
                  <a:pt x="1632866" y="10142548"/>
                  <a:pt x="0" y="7895406"/>
                  <a:pt x="0" y="5143500"/>
                </a:cubicBezTo>
                <a:cubicBezTo>
                  <a:pt x="0" y="2302823"/>
                  <a:pt x="1739911" y="0"/>
                  <a:pt x="3886200" y="0"/>
                </a:cubicBezTo>
                <a:close/>
              </a:path>
            </a:pathLst>
          </a:custGeom>
          <a:solidFill>
            <a:schemeClr val="bg1">
              <a:lumMod val="75000"/>
            </a:schemeClr>
          </a:solidFill>
        </p:spPr>
        <p:txBody>
          <a:bodyPr wrap="square">
            <a:noAutofit/>
          </a:bodyPr>
          <a:lstStyle>
            <a:lvl1pPr marL="285750" indent="-285750" algn="ctr">
              <a:buFont typeface="Arial" panose="020B0604020202020204" pitchFamily="34" charset="0"/>
              <a:buChar char="•"/>
              <a:defRPr sz="1333">
                <a:latin typeface="+mj-lt"/>
              </a:defRPr>
            </a:lvl1p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[Cliquer ici pour ajouter une image]</a:t>
            </a:r>
          </a:p>
        </p:txBody>
      </p:sp>
      <p:sp>
        <p:nvSpPr>
          <p:cNvPr id="40" name="Titre 1">
            <a:extLst>
              <a:ext uri="{FF2B5EF4-FFF2-40B4-BE49-F238E27FC236}">
                <a16:creationId xmlns:a16="http://schemas.microsoft.com/office/drawing/2014/main" id="{21A820AD-D87B-8449-AAC6-BAC45637E3F9}"/>
              </a:ext>
            </a:extLst>
          </p:cNvPr>
          <p:cNvSpPr>
            <a:spLocks noGrp="1"/>
          </p:cNvSpPr>
          <p:nvPr>
            <p:ph type="title" hasCustomPrompt="1"/>
          </p:nvPr>
        </p:nvSpPr>
        <p:spPr>
          <a:xfrm>
            <a:off x="685800" y="2394199"/>
            <a:ext cx="6019800" cy="1618999"/>
          </a:xfrm>
          <a:prstGeom prst="rect">
            <a:avLst/>
          </a:prstGeom>
        </p:spPr>
        <p:txBody>
          <a:bodyPr>
            <a:normAutofit/>
          </a:bodyPr>
          <a:lstStyle>
            <a:lvl1pPr>
              <a:defRPr sz="3600" b="1">
                <a:latin typeface="+mj-lt"/>
              </a:defRPr>
            </a:lvl1pPr>
          </a:lstStyle>
          <a:p>
            <a:r>
              <a:rPr lang="fr-FR" dirty="0"/>
              <a:t>Titre de la présentation (option avec image)</a:t>
            </a:r>
          </a:p>
        </p:txBody>
      </p:sp>
      <p:sp>
        <p:nvSpPr>
          <p:cNvPr id="7" name="Espace réservé du texte 3">
            <a:extLst>
              <a:ext uri="{FF2B5EF4-FFF2-40B4-BE49-F238E27FC236}">
                <a16:creationId xmlns:a16="http://schemas.microsoft.com/office/drawing/2014/main" id="{8D5DB8C5-F9A0-6B4E-9E09-96EABDC939F8}"/>
              </a:ext>
            </a:extLst>
          </p:cNvPr>
          <p:cNvSpPr>
            <a:spLocks noGrp="1"/>
          </p:cNvSpPr>
          <p:nvPr>
            <p:ph type="body" sz="quarter" idx="12" hasCustomPrompt="1"/>
          </p:nvPr>
        </p:nvSpPr>
        <p:spPr>
          <a:xfrm>
            <a:off x="685800" y="4688113"/>
            <a:ext cx="6019800" cy="925287"/>
          </a:xfrm>
          <a:prstGeom prst="rect">
            <a:avLst/>
          </a:prstGeom>
        </p:spPr>
        <p:txBody>
          <a:bodyPr>
            <a:normAutofit/>
          </a:bodyPr>
          <a:lstStyle>
            <a:lvl1pPr marL="0" indent="0">
              <a:buNone/>
              <a:defRPr>
                <a:latin typeface="+mj-lt"/>
              </a:defRPr>
            </a:lvl1pPr>
          </a:lstStyle>
          <a:p>
            <a:pPr lvl="0"/>
            <a:r>
              <a:rPr lang="fr-FR" dirty="0"/>
              <a:t>Sous-titre et / ou Autrice ou Auteur</a:t>
            </a:r>
          </a:p>
        </p:txBody>
      </p:sp>
    </p:spTree>
    <p:extLst>
      <p:ext uri="{BB962C8B-B14F-4D97-AF65-F5344CB8AC3E}">
        <p14:creationId xmlns:p14="http://schemas.microsoft.com/office/powerpoint/2010/main" val="42907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098470"/>
            <a:ext cx="1422400" cy="243417"/>
          </a:xfrm>
          <a:prstGeom prst="rect">
            <a:avLst/>
          </a:prstGeom>
        </p:spPr>
        <p:txBody>
          <a:bodyPr/>
          <a:lstStyle>
            <a:lvl1pPr algn="l">
              <a:defRPr sz="1333">
                <a:solidFill>
                  <a:schemeClr val="bg1"/>
                </a:solidFill>
              </a:defRPr>
            </a:lvl1pPr>
          </a:lstStyle>
          <a:p>
            <a:fld id="{11B8997D-3646-C644-BE67-556CE3AB0F2C}" type="datetime1">
              <a:rPr lang="fr-FR" smtClean="0"/>
              <a:t>11/03/2025</a:t>
            </a:fld>
            <a:endParaRPr lang="en-GB"/>
          </a:p>
        </p:txBody>
      </p:sp>
      <p:sp>
        <p:nvSpPr>
          <p:cNvPr id="8" name="AutoShape 7">
            <a:extLst>
              <a:ext uri="{FF2B5EF4-FFF2-40B4-BE49-F238E27FC236}">
                <a16:creationId xmlns:a16="http://schemas.microsoft.com/office/drawing/2014/main" id="{7DA8EA22-30B6-0041-95B7-88E9DB7FAB26}"/>
              </a:ext>
            </a:extLst>
          </p:cNvPr>
          <p:cNvSpPr/>
          <p:nvPr/>
        </p:nvSpPr>
        <p:spPr>
          <a:xfrm>
            <a:off x="685800" y="5002010"/>
            <a:ext cx="6019800" cy="0"/>
          </a:xfrm>
          <a:prstGeom prst="line">
            <a:avLst/>
          </a:prstGeom>
          <a:ln w="38100" cap="flat">
            <a:solidFill>
              <a:srgbClr val="FFFFFF"/>
            </a:solidFill>
            <a:prstDash val="solid"/>
            <a:headEnd type="none" w="sm" len="sm"/>
            <a:tailEnd type="none" w="sm" len="sm"/>
          </a:ln>
        </p:spPr>
      </p:sp>
      <p:sp>
        <p:nvSpPr>
          <p:cNvPr id="40" name="Titre 1">
            <a:extLst>
              <a:ext uri="{FF2B5EF4-FFF2-40B4-BE49-F238E27FC236}">
                <a16:creationId xmlns:a16="http://schemas.microsoft.com/office/drawing/2014/main" id="{21A820AD-D87B-8449-AAC6-BAC45637E3F9}"/>
              </a:ext>
            </a:extLst>
          </p:cNvPr>
          <p:cNvSpPr>
            <a:spLocks noGrp="1"/>
          </p:cNvSpPr>
          <p:nvPr>
            <p:ph type="title" hasCustomPrompt="1"/>
          </p:nvPr>
        </p:nvSpPr>
        <p:spPr>
          <a:xfrm>
            <a:off x="685799" y="2394199"/>
            <a:ext cx="10562573" cy="1618999"/>
          </a:xfrm>
          <a:prstGeom prst="rect">
            <a:avLst/>
          </a:prstGeom>
        </p:spPr>
        <p:txBody>
          <a:bodyPr>
            <a:normAutofit/>
          </a:bodyPr>
          <a:lstStyle>
            <a:lvl1pPr>
              <a:defRPr sz="3600" b="1">
                <a:latin typeface="+mj-lt"/>
              </a:defRPr>
            </a:lvl1pPr>
          </a:lstStyle>
          <a:p>
            <a:r>
              <a:rPr lang="fr-FR" dirty="0"/>
              <a:t>Titre de la sous-partie</a:t>
            </a:r>
          </a:p>
        </p:txBody>
      </p:sp>
    </p:spTree>
    <p:extLst>
      <p:ext uri="{BB962C8B-B14F-4D97-AF65-F5344CB8AC3E}">
        <p14:creationId xmlns:p14="http://schemas.microsoft.com/office/powerpoint/2010/main" val="33089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92F5448-A617-F94C-B221-7D48A1FA58AB}"/>
              </a:ext>
            </a:extLst>
          </p:cNvPr>
          <p:cNvSpPr>
            <a:spLocks noGrp="1"/>
          </p:cNvSpPr>
          <p:nvPr>
            <p:ph type="dt" sz="half" idx="10"/>
          </p:nvPr>
        </p:nvSpPr>
        <p:spPr>
          <a:xfrm>
            <a:off x="838200" y="6310311"/>
            <a:ext cx="2743200" cy="365125"/>
          </a:xfrm>
          <a:prstGeom prst="rect">
            <a:avLst/>
          </a:prstGeom>
        </p:spPr>
        <p:txBody>
          <a:bodyPr/>
          <a:lstStyle/>
          <a:p>
            <a:fld id="{2B69FBA6-405E-C34F-B8F6-0B106C5219F4}" type="datetime1">
              <a:rPr lang="fr-FR" smtClean="0"/>
              <a:t>11/03/2025</a:t>
            </a:fld>
            <a:endParaRPr lang="fr-FR" dirty="0"/>
          </a:p>
        </p:txBody>
      </p:sp>
      <p:sp>
        <p:nvSpPr>
          <p:cNvPr id="8" name="Titre 1">
            <a:extLst>
              <a:ext uri="{FF2B5EF4-FFF2-40B4-BE49-F238E27FC236}">
                <a16:creationId xmlns:a16="http://schemas.microsoft.com/office/drawing/2014/main" id="{FF8C5382-163C-EB42-9103-FB32E53269E6}"/>
              </a:ext>
            </a:extLst>
          </p:cNvPr>
          <p:cNvSpPr>
            <a:spLocks noGrp="1"/>
          </p:cNvSpPr>
          <p:nvPr>
            <p:ph type="title" hasCustomPrompt="1"/>
          </p:nvPr>
        </p:nvSpPr>
        <p:spPr>
          <a:xfrm>
            <a:off x="838200" y="365126"/>
            <a:ext cx="10515600" cy="1326091"/>
          </a:xfrm>
          <a:prstGeom prst="rect">
            <a:avLst/>
          </a:prstGeom>
        </p:spPr>
        <p:txBody>
          <a:bodyPr anchor="b">
            <a:normAutofit/>
          </a:bodyPr>
          <a:lstStyle>
            <a:lvl1pPr>
              <a:defRPr sz="4000" b="1">
                <a:solidFill>
                  <a:schemeClr val="accent3"/>
                </a:solidFill>
                <a:latin typeface="+mj-lt"/>
                <a:cs typeface="Arial" panose="020B0604020202020204" pitchFamily="34" charset="0"/>
              </a:defRPr>
            </a:lvl1pPr>
          </a:lstStyle>
          <a:p>
            <a:r>
              <a:rPr lang="fr-FR" dirty="0"/>
              <a:t>Titre de la slide</a:t>
            </a:r>
          </a:p>
        </p:txBody>
      </p:sp>
      <p:cxnSp>
        <p:nvCxnSpPr>
          <p:cNvPr id="5" name="Connecteur droit 4">
            <a:extLst>
              <a:ext uri="{FF2B5EF4-FFF2-40B4-BE49-F238E27FC236}">
                <a16:creationId xmlns:a16="http://schemas.microsoft.com/office/drawing/2014/main" id="{C973A74E-22D9-D64E-8564-100E0A7E9D00}"/>
              </a:ext>
            </a:extLst>
          </p:cNvPr>
          <p:cNvCxnSpPr>
            <a:cxnSpLocks/>
          </p:cNvCxnSpPr>
          <p:nvPr userDrawn="1"/>
        </p:nvCxnSpPr>
        <p:spPr>
          <a:xfrm>
            <a:off x="838200" y="1855694"/>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0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53967-3C84-7C41-906D-B08515E303F3}"/>
              </a:ext>
            </a:extLst>
          </p:cNvPr>
          <p:cNvSpPr>
            <a:spLocks noGrp="1"/>
          </p:cNvSpPr>
          <p:nvPr>
            <p:ph type="title" hasCustomPrompt="1"/>
          </p:nvPr>
        </p:nvSpPr>
        <p:spPr>
          <a:xfrm>
            <a:off x="838200" y="365126"/>
            <a:ext cx="10515600" cy="1326091"/>
          </a:xfrm>
          <a:prstGeom prst="rect">
            <a:avLst/>
          </a:prstGeom>
        </p:spPr>
        <p:txBody>
          <a:bodyPr anchor="b">
            <a:normAutofit/>
          </a:bodyPr>
          <a:lstStyle>
            <a:lvl1pPr>
              <a:defRPr sz="4000">
                <a:solidFill>
                  <a:schemeClr val="accent3"/>
                </a:solidFill>
                <a:latin typeface="+mj-lt"/>
                <a:cs typeface="Arial" panose="020B0604020202020204" pitchFamily="34" charset="0"/>
              </a:defRPr>
            </a:lvl1pPr>
          </a:lstStyle>
          <a:p>
            <a:r>
              <a:rPr lang="fr-FR" dirty="0"/>
              <a:t>Titre de la slide</a:t>
            </a:r>
          </a:p>
        </p:txBody>
      </p:sp>
      <p:sp>
        <p:nvSpPr>
          <p:cNvPr id="4" name="Espace réservé de la date 3">
            <a:extLst>
              <a:ext uri="{FF2B5EF4-FFF2-40B4-BE49-F238E27FC236}">
                <a16:creationId xmlns:a16="http://schemas.microsoft.com/office/drawing/2014/main" id="{F0DF4484-2F9C-C748-AFF5-E6E9B4F458B2}"/>
              </a:ext>
            </a:extLst>
          </p:cNvPr>
          <p:cNvSpPr>
            <a:spLocks noGrp="1"/>
          </p:cNvSpPr>
          <p:nvPr>
            <p:ph type="dt" sz="half" idx="10"/>
          </p:nvPr>
        </p:nvSpPr>
        <p:spPr>
          <a:xfrm>
            <a:off x="838200" y="6356350"/>
            <a:ext cx="2743200" cy="365125"/>
          </a:xfrm>
          <a:prstGeom prst="rect">
            <a:avLst/>
          </a:prstGeom>
        </p:spPr>
        <p:txBody>
          <a:bodyPr/>
          <a:lstStyle/>
          <a:p>
            <a:fld id="{03C22ED7-A773-004A-891C-965DE9BE54BF}" type="datetime1">
              <a:rPr lang="fr-FR" smtClean="0"/>
              <a:t>11/03/2025</a:t>
            </a:fld>
            <a:endParaRPr lang="fr-FR" dirty="0"/>
          </a:p>
        </p:txBody>
      </p:sp>
      <p:sp>
        <p:nvSpPr>
          <p:cNvPr id="6" name="Espace réservé du texte 5">
            <a:extLst>
              <a:ext uri="{FF2B5EF4-FFF2-40B4-BE49-F238E27FC236}">
                <a16:creationId xmlns:a16="http://schemas.microsoft.com/office/drawing/2014/main" id="{4458A2EC-956D-984C-9E1A-30352406998F}"/>
              </a:ext>
            </a:extLst>
          </p:cNvPr>
          <p:cNvSpPr>
            <a:spLocks noGrp="1"/>
          </p:cNvSpPr>
          <p:nvPr>
            <p:ph type="body" sz="quarter" idx="11" hasCustomPrompt="1"/>
          </p:nvPr>
        </p:nvSpPr>
        <p:spPr>
          <a:xfrm>
            <a:off x="838200" y="2011362"/>
            <a:ext cx="10515600" cy="3912359"/>
          </a:xfrm>
          <a:prstGeom prst="rect">
            <a:avLst/>
          </a:prstGeom>
        </p:spPr>
        <p:txBody>
          <a:bodyPr>
            <a:noAutofit/>
          </a:bodyPr>
          <a:lstStyle>
            <a:lvl1pPr>
              <a:lnSpc>
                <a:spcPct val="120000"/>
              </a:lnSpc>
              <a:buClr>
                <a:schemeClr val="accent1"/>
              </a:buClr>
              <a:defRPr sz="2400">
                <a:solidFill>
                  <a:schemeClr val="tx1">
                    <a:lumMod val="85000"/>
                    <a:lumOff val="15000"/>
                  </a:schemeClr>
                </a:solidFill>
                <a:latin typeface="+mn-lt"/>
              </a:defRPr>
            </a:lvl1pPr>
            <a:lvl2pPr marL="454025" indent="-149225">
              <a:lnSpc>
                <a:spcPct val="120000"/>
              </a:lnSpc>
              <a:buClr>
                <a:srgbClr val="534C4C"/>
              </a:buClr>
              <a:buFont typeface="Wingdings" pitchFamily="2" charset="2"/>
              <a:buChar char="§"/>
              <a:tabLst/>
              <a:defRPr sz="2000">
                <a:solidFill>
                  <a:schemeClr val="tx1">
                    <a:lumMod val="85000"/>
                    <a:lumOff val="15000"/>
                  </a:schemeClr>
                </a:solidFill>
                <a:latin typeface="+mn-lt"/>
              </a:defRPr>
            </a:lvl2pPr>
            <a:lvl3pPr marL="766763" indent="-157163">
              <a:lnSpc>
                <a:spcPct val="120000"/>
              </a:lnSpc>
              <a:buClr>
                <a:schemeClr val="accent2"/>
              </a:buClr>
              <a:buFont typeface="Apple Symbols" panose="02000000000000000000" pitchFamily="2" charset="-79"/>
              <a:buChar char="⎼"/>
              <a:tabLst/>
              <a:defRPr sz="1800">
                <a:solidFill>
                  <a:schemeClr val="tx1">
                    <a:lumMod val="85000"/>
                    <a:lumOff val="15000"/>
                  </a:schemeClr>
                </a:solidFill>
                <a:latin typeface="+mn-lt"/>
              </a:defRPr>
            </a:lvl3pPr>
            <a:lvl4pPr marL="1030288" indent="-115888">
              <a:lnSpc>
                <a:spcPct val="150000"/>
              </a:lnSpc>
              <a:buClr>
                <a:schemeClr val="accent1"/>
              </a:buClr>
              <a:tabLst/>
              <a:defRPr sz="2000">
                <a:solidFill>
                  <a:schemeClr val="tx1">
                    <a:lumMod val="85000"/>
                    <a:lumOff val="15000"/>
                  </a:schemeClr>
                </a:solidFill>
                <a:latin typeface="+mn-lt"/>
              </a:defRPr>
            </a:lvl4pPr>
            <a:lvl5pPr marL="1341438" indent="-122238">
              <a:lnSpc>
                <a:spcPct val="150000"/>
              </a:lnSpc>
              <a:buClr>
                <a:schemeClr val="accent1"/>
              </a:buClr>
              <a:tabLst/>
              <a:defRPr sz="2000">
                <a:solidFill>
                  <a:schemeClr val="tx1">
                    <a:lumMod val="85000"/>
                    <a:lumOff val="15000"/>
                  </a:schemeClr>
                </a:solidFill>
                <a:latin typeface="+mn-lt"/>
              </a:defRPr>
            </a:lvl5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 ex Aquitania verni </a:t>
            </a:r>
            <a:r>
              <a:rPr lang="it-IT" dirty="0" err="1"/>
              <a:t>imbres</a:t>
            </a:r>
            <a:r>
              <a:rPr lang="it-IT" dirty="0"/>
              <a:t> solito </a:t>
            </a:r>
            <a:r>
              <a:rPr lang="it-IT" dirty="0" err="1"/>
              <a:t>crebriores</a:t>
            </a:r>
            <a:r>
              <a:rPr lang="it-IT" dirty="0"/>
              <a:t> </a:t>
            </a:r>
            <a:r>
              <a:rPr lang="it-IT" dirty="0" err="1"/>
              <a:t>prohibebant</a:t>
            </a:r>
            <a:r>
              <a:rPr lang="it-IT" dirty="0"/>
              <a:t> </a:t>
            </a:r>
            <a:r>
              <a:rPr lang="it-IT" dirty="0" err="1"/>
              <a:t>auctique</a:t>
            </a:r>
            <a:r>
              <a:rPr lang="it-IT" dirty="0"/>
              <a:t> </a:t>
            </a:r>
            <a:r>
              <a:rPr lang="it-IT" dirty="0" err="1"/>
              <a:t>torrentes</a:t>
            </a:r>
            <a:r>
              <a:rPr lang="it-IT" dirty="0"/>
              <a:t>, </a:t>
            </a:r>
            <a:r>
              <a:rPr lang="it-IT" dirty="0" err="1"/>
              <a:t>Herculanus</a:t>
            </a:r>
            <a:r>
              <a:rPr lang="it-IT" dirty="0"/>
              <a:t> </a:t>
            </a:r>
            <a:r>
              <a:rPr lang="it-IT" dirty="0" err="1"/>
              <a:t>advenit</a:t>
            </a:r>
            <a:r>
              <a:rPr lang="it-IT" dirty="0"/>
              <a:t> </a:t>
            </a:r>
            <a:r>
              <a:rPr lang="it-IT" dirty="0" err="1"/>
              <a:t>protector</a:t>
            </a:r>
            <a:r>
              <a:rPr lang="it-IT" dirty="0"/>
              <a:t> </a:t>
            </a:r>
            <a:r>
              <a:rPr lang="it-IT" dirty="0" err="1"/>
              <a:t>domesticus</a:t>
            </a:r>
            <a:r>
              <a:rPr lang="it-IT" dirty="0"/>
              <a:t>, </a:t>
            </a:r>
            <a:r>
              <a:rPr lang="it-IT" dirty="0" err="1"/>
              <a:t>Hermogenis</a:t>
            </a:r>
            <a:r>
              <a:rPr lang="it-IT" dirty="0"/>
              <a:t> ex </a:t>
            </a:r>
            <a:r>
              <a:rPr lang="it-IT" dirty="0" err="1"/>
              <a:t>magistro</a:t>
            </a:r>
            <a:r>
              <a:rPr lang="it-IT" dirty="0"/>
              <a:t> </a:t>
            </a:r>
            <a:r>
              <a:rPr lang="it-IT" dirty="0" err="1"/>
              <a:t>equitum</a:t>
            </a:r>
            <a:r>
              <a:rPr lang="it-IT" dirty="0"/>
              <a:t> </a:t>
            </a:r>
            <a:r>
              <a:rPr lang="it-IT" dirty="0" err="1"/>
              <a:t>filius</a:t>
            </a:r>
            <a:r>
              <a:rPr lang="it-IT" dirty="0"/>
              <a:t>, </a:t>
            </a:r>
            <a:r>
              <a:rPr lang="it-IT" dirty="0" err="1"/>
              <a:t>apud</a:t>
            </a:r>
            <a:r>
              <a:rPr lang="it-IT" dirty="0"/>
              <a:t> </a:t>
            </a:r>
            <a:r>
              <a:rPr lang="it-IT" dirty="0" err="1"/>
              <a:t>Constantinopolim</a:t>
            </a:r>
            <a:r>
              <a:rPr lang="it-IT" dirty="0"/>
              <a:t>.</a:t>
            </a:r>
          </a:p>
          <a:p>
            <a:pPr lvl="1"/>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a:t>
            </a:r>
            <a:endParaRPr lang="it-IT" dirty="0"/>
          </a:p>
          <a:p>
            <a:pPr lvl="2"/>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a:t>
            </a:r>
            <a:endParaRPr lang="it-IT" dirty="0"/>
          </a:p>
        </p:txBody>
      </p:sp>
      <p:cxnSp>
        <p:nvCxnSpPr>
          <p:cNvPr id="5" name="Connecteur droit 4">
            <a:extLst>
              <a:ext uri="{FF2B5EF4-FFF2-40B4-BE49-F238E27FC236}">
                <a16:creationId xmlns:a16="http://schemas.microsoft.com/office/drawing/2014/main" id="{F7D92C0C-9115-0548-AB91-2147B29436E7}"/>
              </a:ext>
            </a:extLst>
          </p:cNvPr>
          <p:cNvCxnSpPr>
            <a:cxnSpLocks/>
          </p:cNvCxnSpPr>
          <p:nvPr userDrawn="1"/>
        </p:nvCxnSpPr>
        <p:spPr>
          <a:xfrm>
            <a:off x="838200" y="1855694"/>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93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26926880-3F49-834A-B8E9-0D02B469C6D1}"/>
              </a:ext>
            </a:extLst>
          </p:cNvPr>
          <p:cNvSpPr>
            <a:spLocks noGrp="1"/>
          </p:cNvSpPr>
          <p:nvPr>
            <p:ph type="pic" idx="1" hasCustomPrompt="1"/>
          </p:nvPr>
        </p:nvSpPr>
        <p:spPr>
          <a:xfrm>
            <a:off x="5183717" y="2048934"/>
            <a:ext cx="6172200" cy="3812117"/>
          </a:xfrm>
          <a:prstGeom prst="rect">
            <a:avLst/>
          </a:prstGeom>
        </p:spPr>
        <p:txBody>
          <a:bodyPr/>
          <a:lstStyle>
            <a:lvl1pPr marL="0" indent="0">
              <a:buNone/>
              <a:defRPr sz="2133">
                <a:latin typeface="Arial" panose="020B0604020202020204" pitchFamily="34" charset="0"/>
                <a:cs typeface="Arial" panose="020B0604020202020204" pitchFamily="34" charset="0"/>
              </a:defRPr>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fr-FR" dirty="0"/>
              <a:t>[Insérer une image]</a:t>
            </a:r>
          </a:p>
        </p:txBody>
      </p:sp>
      <p:sp>
        <p:nvSpPr>
          <p:cNvPr id="4" name="Espace réservé du texte 3">
            <a:extLst>
              <a:ext uri="{FF2B5EF4-FFF2-40B4-BE49-F238E27FC236}">
                <a16:creationId xmlns:a16="http://schemas.microsoft.com/office/drawing/2014/main" id="{4B1E2939-8F32-B44B-877F-EB984BA2198A}"/>
              </a:ext>
            </a:extLst>
          </p:cNvPr>
          <p:cNvSpPr>
            <a:spLocks noGrp="1"/>
          </p:cNvSpPr>
          <p:nvPr>
            <p:ph type="body" sz="half" idx="2" hasCustomPrompt="1"/>
          </p:nvPr>
        </p:nvSpPr>
        <p:spPr>
          <a:xfrm>
            <a:off x="840317" y="2057400"/>
            <a:ext cx="3931709" cy="3812117"/>
          </a:xfrm>
          <a:prstGeom prst="rect">
            <a:avLst/>
          </a:prstGeom>
        </p:spPr>
        <p:txBody>
          <a:bodyPr>
            <a:normAutofit/>
          </a:bodyPr>
          <a:lstStyle>
            <a:lvl1pPr marL="179388" indent="-179388">
              <a:lnSpc>
                <a:spcPct val="150000"/>
              </a:lnSpc>
              <a:buClr>
                <a:schemeClr val="accent1"/>
              </a:buClr>
              <a:buFont typeface="Arial" panose="020B0604020202020204" pitchFamily="34" charset="0"/>
              <a:buChar char="•"/>
              <a:tabLst/>
              <a:defRPr sz="2000">
                <a:solidFill>
                  <a:schemeClr val="tx1">
                    <a:lumMod val="85000"/>
                    <a:lumOff val="15000"/>
                  </a:schemeClr>
                </a:solidFill>
                <a:latin typeface="Arial" panose="020B0604020202020204" pitchFamily="34" charset="0"/>
                <a:cs typeface="Arial" panose="020B0604020202020204" pitchFamily="3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 ex Aquitania verni </a:t>
            </a:r>
            <a:r>
              <a:rPr lang="it-IT" dirty="0" err="1"/>
              <a:t>imbres</a:t>
            </a:r>
            <a:r>
              <a:rPr lang="it-IT" dirty="0"/>
              <a:t> solito </a:t>
            </a:r>
            <a:r>
              <a:rPr lang="it-IT" dirty="0" err="1"/>
              <a:t>crebriores</a:t>
            </a:r>
            <a:r>
              <a:rPr lang="it-IT" dirty="0"/>
              <a:t> </a:t>
            </a:r>
            <a:r>
              <a:rPr lang="it-IT" dirty="0" err="1"/>
              <a:t>prohibebant</a:t>
            </a:r>
            <a:r>
              <a:rPr lang="it-IT" dirty="0"/>
              <a:t> </a:t>
            </a:r>
            <a:r>
              <a:rPr lang="it-IT" dirty="0" err="1"/>
              <a:t>auctique</a:t>
            </a:r>
            <a:r>
              <a:rPr lang="it-IT" dirty="0"/>
              <a:t> </a:t>
            </a:r>
            <a:r>
              <a:rPr lang="it-IT" dirty="0" err="1"/>
              <a:t>torrentes</a:t>
            </a:r>
            <a:r>
              <a:rPr lang="it-IT" dirty="0"/>
              <a:t>, </a:t>
            </a:r>
            <a:r>
              <a:rPr lang="it-IT" dirty="0" err="1"/>
              <a:t>Herculanus</a:t>
            </a:r>
            <a:r>
              <a:rPr lang="it-IT" dirty="0"/>
              <a:t> </a:t>
            </a:r>
            <a:r>
              <a:rPr lang="it-IT" dirty="0" err="1"/>
              <a:t>advenit</a:t>
            </a:r>
            <a:r>
              <a:rPr lang="it-IT" dirty="0"/>
              <a:t> </a:t>
            </a:r>
            <a:r>
              <a:rPr lang="it-IT" dirty="0" err="1"/>
              <a:t>protector</a:t>
            </a:r>
            <a:r>
              <a:rPr lang="it-IT" dirty="0"/>
              <a:t> </a:t>
            </a:r>
            <a:r>
              <a:rPr lang="it-IT" dirty="0" err="1"/>
              <a:t>domesticus</a:t>
            </a:r>
            <a:r>
              <a:rPr lang="it-IT" dirty="0"/>
              <a:t>.</a:t>
            </a:r>
          </a:p>
        </p:txBody>
      </p:sp>
      <p:sp>
        <p:nvSpPr>
          <p:cNvPr id="5" name="Espace réservé de la date 4">
            <a:extLst>
              <a:ext uri="{FF2B5EF4-FFF2-40B4-BE49-F238E27FC236}">
                <a16:creationId xmlns:a16="http://schemas.microsoft.com/office/drawing/2014/main" id="{E058AC26-3B9B-2E48-B5AA-F88C69714297}"/>
              </a:ext>
            </a:extLst>
          </p:cNvPr>
          <p:cNvSpPr>
            <a:spLocks noGrp="1"/>
          </p:cNvSpPr>
          <p:nvPr>
            <p:ph type="dt" sz="half" idx="10"/>
          </p:nvPr>
        </p:nvSpPr>
        <p:spPr>
          <a:xfrm>
            <a:off x="838200" y="6356350"/>
            <a:ext cx="2743200" cy="365125"/>
          </a:xfrm>
          <a:prstGeom prst="rect">
            <a:avLst/>
          </a:prstGeom>
        </p:spPr>
        <p:txBody>
          <a:bodyPr/>
          <a:lstStyle/>
          <a:p>
            <a:fld id="{15B487E7-56FF-5B49-94E5-B77AE107AA7B}" type="datetime1">
              <a:rPr lang="fr-FR" smtClean="0"/>
              <a:t>11/03/2025</a:t>
            </a:fld>
            <a:endParaRPr lang="fr-FR" dirty="0"/>
          </a:p>
        </p:txBody>
      </p:sp>
      <p:sp>
        <p:nvSpPr>
          <p:cNvPr id="8" name="Titre 1">
            <a:extLst>
              <a:ext uri="{FF2B5EF4-FFF2-40B4-BE49-F238E27FC236}">
                <a16:creationId xmlns:a16="http://schemas.microsoft.com/office/drawing/2014/main" id="{7974F77D-6208-234C-A74B-13A54C61B3A5}"/>
              </a:ext>
            </a:extLst>
          </p:cNvPr>
          <p:cNvSpPr>
            <a:spLocks noGrp="1"/>
          </p:cNvSpPr>
          <p:nvPr>
            <p:ph type="title" hasCustomPrompt="1"/>
          </p:nvPr>
        </p:nvSpPr>
        <p:spPr>
          <a:xfrm>
            <a:off x="840317" y="365126"/>
            <a:ext cx="10515600" cy="1326091"/>
          </a:xfrm>
          <a:prstGeom prst="rect">
            <a:avLst/>
          </a:prstGeom>
        </p:spPr>
        <p:txBody>
          <a:bodyPr anchor="b">
            <a:normAutofit/>
          </a:bodyPr>
          <a:lstStyle>
            <a:lvl1pPr>
              <a:defRPr sz="4000">
                <a:solidFill>
                  <a:schemeClr val="accent3"/>
                </a:solidFill>
                <a:latin typeface="Arial" panose="020B0604020202020204" pitchFamily="34" charset="0"/>
                <a:cs typeface="Arial" panose="020B0604020202020204" pitchFamily="34" charset="0"/>
              </a:defRPr>
            </a:lvl1pPr>
          </a:lstStyle>
          <a:p>
            <a:r>
              <a:rPr lang="fr-FR" dirty="0"/>
              <a:t>Titre de la slide</a:t>
            </a:r>
          </a:p>
        </p:txBody>
      </p:sp>
      <p:cxnSp>
        <p:nvCxnSpPr>
          <p:cNvPr id="30" name="Connecteur droit 29">
            <a:extLst>
              <a:ext uri="{FF2B5EF4-FFF2-40B4-BE49-F238E27FC236}">
                <a16:creationId xmlns:a16="http://schemas.microsoft.com/office/drawing/2014/main" id="{AE0A2EF9-B617-9E42-A415-F8C3AEF60EC1}"/>
              </a:ext>
            </a:extLst>
          </p:cNvPr>
          <p:cNvCxnSpPr>
            <a:cxnSpLocks/>
          </p:cNvCxnSpPr>
          <p:nvPr userDrawn="1"/>
        </p:nvCxnSpPr>
        <p:spPr>
          <a:xfrm>
            <a:off x="838200" y="1869141"/>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image seu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3EB6F502-F61A-8749-8FB5-1BFA0627948F}"/>
              </a:ext>
            </a:extLst>
          </p:cNvPr>
          <p:cNvSpPr>
            <a:spLocks noGrp="1"/>
          </p:cNvSpPr>
          <p:nvPr>
            <p:ph type="pic" sz="quarter" idx="11" hasCustomPrompt="1"/>
          </p:nvPr>
        </p:nvSpPr>
        <p:spPr>
          <a:xfrm>
            <a:off x="838200" y="1922463"/>
            <a:ext cx="10515600" cy="4183062"/>
          </a:xfrm>
          <a:prstGeom prst="rect">
            <a:avLst/>
          </a:prstGeom>
        </p:spPr>
        <p:txBody>
          <a:bodyPr/>
          <a:lstStyle/>
          <a:p>
            <a:r>
              <a:rPr lang="en-GB" dirty="0"/>
              <a:t>Cliquer </a:t>
            </a:r>
            <a:r>
              <a:rPr lang="en-GB" dirty="0" err="1"/>
              <a:t>ici</a:t>
            </a:r>
            <a:r>
              <a:rPr lang="en-GB" dirty="0"/>
              <a:t> pour </a:t>
            </a:r>
            <a:r>
              <a:rPr lang="en-GB" dirty="0" err="1"/>
              <a:t>insérer</a:t>
            </a:r>
            <a:r>
              <a:rPr lang="en-GB" dirty="0"/>
              <a:t> </a:t>
            </a:r>
            <a:r>
              <a:rPr lang="en-GB" dirty="0" err="1"/>
              <a:t>une</a:t>
            </a:r>
            <a:r>
              <a:rPr lang="en-GB" dirty="0"/>
              <a:t> image</a:t>
            </a:r>
          </a:p>
        </p:txBody>
      </p:sp>
      <p:sp>
        <p:nvSpPr>
          <p:cNvPr id="2" name="Titre 1">
            <a:extLst>
              <a:ext uri="{FF2B5EF4-FFF2-40B4-BE49-F238E27FC236}">
                <a16:creationId xmlns:a16="http://schemas.microsoft.com/office/drawing/2014/main" id="{7A94159E-B6C5-D849-9D35-6990CE13A97F}"/>
              </a:ext>
            </a:extLst>
          </p:cNvPr>
          <p:cNvSpPr>
            <a:spLocks noGrp="1"/>
          </p:cNvSpPr>
          <p:nvPr>
            <p:ph type="title" hasCustomPrompt="1"/>
          </p:nvPr>
        </p:nvSpPr>
        <p:spPr>
          <a:xfrm>
            <a:off x="838200" y="365125"/>
            <a:ext cx="10515600" cy="1325563"/>
          </a:xfrm>
          <a:prstGeom prst="rect">
            <a:avLst/>
          </a:prstGeom>
        </p:spPr>
        <p:txBody>
          <a:bodyPr anchor="b"/>
          <a:lstStyle>
            <a:lvl1pPr>
              <a:defRPr sz="4000">
                <a:solidFill>
                  <a:schemeClr val="accent3"/>
                </a:solidFill>
                <a:latin typeface="+mj-lt"/>
              </a:defRPr>
            </a:lvl1pPr>
          </a:lstStyle>
          <a:p>
            <a:r>
              <a:rPr lang="fr-FR" dirty="0"/>
              <a:t>Titre de la slide</a:t>
            </a:r>
            <a:endParaRPr lang="en-GB" dirty="0"/>
          </a:p>
        </p:txBody>
      </p:sp>
      <p:sp>
        <p:nvSpPr>
          <p:cNvPr id="3" name="Espace réservé de la date 2">
            <a:extLst>
              <a:ext uri="{FF2B5EF4-FFF2-40B4-BE49-F238E27FC236}">
                <a16:creationId xmlns:a16="http://schemas.microsoft.com/office/drawing/2014/main" id="{BEA31CA9-7719-7847-B4F1-BC7156F21244}"/>
              </a:ext>
            </a:extLst>
          </p:cNvPr>
          <p:cNvSpPr>
            <a:spLocks noGrp="1"/>
          </p:cNvSpPr>
          <p:nvPr>
            <p:ph type="dt" sz="half" idx="10"/>
          </p:nvPr>
        </p:nvSpPr>
        <p:spPr>
          <a:xfrm>
            <a:off x="838200" y="6356350"/>
            <a:ext cx="2743200" cy="365125"/>
          </a:xfrm>
          <a:prstGeom prst="rect">
            <a:avLst/>
          </a:prstGeom>
        </p:spPr>
        <p:txBody>
          <a:bodyPr/>
          <a:lstStyle/>
          <a:p>
            <a:fld id="{13152997-268E-D444-89AE-E94AD4418C2D}" type="datetime1">
              <a:rPr lang="fr-FR" smtClean="0"/>
              <a:t>11/03/2025</a:t>
            </a:fld>
            <a:endParaRPr lang="fr-FR" dirty="0"/>
          </a:p>
        </p:txBody>
      </p:sp>
      <p:cxnSp>
        <p:nvCxnSpPr>
          <p:cNvPr id="6" name="Connecteur droit 5">
            <a:extLst>
              <a:ext uri="{FF2B5EF4-FFF2-40B4-BE49-F238E27FC236}">
                <a16:creationId xmlns:a16="http://schemas.microsoft.com/office/drawing/2014/main" id="{1D969CD7-BA34-B445-9900-C018FC9379D9}"/>
              </a:ext>
            </a:extLst>
          </p:cNvPr>
          <p:cNvCxnSpPr>
            <a:cxnSpLocks/>
          </p:cNvCxnSpPr>
          <p:nvPr userDrawn="1"/>
        </p:nvCxnSpPr>
        <p:spPr>
          <a:xfrm>
            <a:off x="838200" y="1801906"/>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58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graph">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02BE2-3C1B-3E4F-96D2-861EB9F6E31A}"/>
              </a:ext>
            </a:extLst>
          </p:cNvPr>
          <p:cNvSpPr>
            <a:spLocks noGrp="1"/>
          </p:cNvSpPr>
          <p:nvPr>
            <p:ph type="title" hasCustomPrompt="1"/>
          </p:nvPr>
        </p:nvSpPr>
        <p:spPr>
          <a:xfrm>
            <a:off x="838200" y="365126"/>
            <a:ext cx="10515600" cy="1326091"/>
          </a:xfrm>
          <a:prstGeom prst="rect">
            <a:avLst/>
          </a:prstGeom>
        </p:spPr>
        <p:txBody>
          <a:bodyPr anchor="b">
            <a:normAutofit/>
          </a:bodyPr>
          <a:lstStyle>
            <a:lvl1pPr>
              <a:defRPr sz="4000">
                <a:solidFill>
                  <a:schemeClr val="accent3"/>
                </a:solidFill>
                <a:latin typeface="Arial" panose="020B0604020202020204" pitchFamily="34" charset="0"/>
                <a:cs typeface="Arial" panose="020B0604020202020204" pitchFamily="34" charset="0"/>
              </a:defRPr>
            </a:lvl1pPr>
          </a:lstStyle>
          <a:p>
            <a:r>
              <a:rPr lang="fr-FR" dirty="0"/>
              <a:t>Titre de la slide</a:t>
            </a:r>
          </a:p>
        </p:txBody>
      </p:sp>
      <p:sp>
        <p:nvSpPr>
          <p:cNvPr id="5" name="Espace réservé de la date 4">
            <a:extLst>
              <a:ext uri="{FF2B5EF4-FFF2-40B4-BE49-F238E27FC236}">
                <a16:creationId xmlns:a16="http://schemas.microsoft.com/office/drawing/2014/main" id="{B8969788-B898-F845-A4A1-4FA50E75B80E}"/>
              </a:ext>
            </a:extLst>
          </p:cNvPr>
          <p:cNvSpPr>
            <a:spLocks noGrp="1"/>
          </p:cNvSpPr>
          <p:nvPr>
            <p:ph type="dt" sz="half" idx="10"/>
          </p:nvPr>
        </p:nvSpPr>
        <p:spPr>
          <a:xfrm>
            <a:off x="838200" y="6356350"/>
            <a:ext cx="2743200" cy="365125"/>
          </a:xfrm>
          <a:prstGeom prst="rect">
            <a:avLst/>
          </a:prstGeom>
        </p:spPr>
        <p:txBody>
          <a:bodyPr/>
          <a:lstStyle/>
          <a:p>
            <a:fld id="{4F2D03BE-2BEC-6C45-A6D5-2B113C308CEE}" type="datetime1">
              <a:rPr lang="fr-FR" smtClean="0"/>
              <a:t>11/03/2025</a:t>
            </a:fld>
            <a:endParaRPr lang="fr-FR" dirty="0"/>
          </a:p>
        </p:txBody>
      </p:sp>
      <p:sp>
        <p:nvSpPr>
          <p:cNvPr id="15" name="Espace réservé du graphique 14">
            <a:extLst>
              <a:ext uri="{FF2B5EF4-FFF2-40B4-BE49-F238E27FC236}">
                <a16:creationId xmlns:a16="http://schemas.microsoft.com/office/drawing/2014/main" id="{E720F048-F468-2A4A-959E-E364323FC81C}"/>
              </a:ext>
            </a:extLst>
          </p:cNvPr>
          <p:cNvSpPr>
            <a:spLocks noGrp="1"/>
          </p:cNvSpPr>
          <p:nvPr>
            <p:ph type="chart" sz="quarter" idx="11" hasCustomPrompt="1"/>
          </p:nvPr>
        </p:nvSpPr>
        <p:spPr>
          <a:xfrm>
            <a:off x="5283200" y="2006600"/>
            <a:ext cx="6070600" cy="4170892"/>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fr-FR" dirty="0"/>
              <a:t>[Insérer graphique]</a:t>
            </a:r>
          </a:p>
        </p:txBody>
      </p:sp>
      <p:sp>
        <p:nvSpPr>
          <p:cNvPr id="4" name="Espace réservé du texte 3">
            <a:extLst>
              <a:ext uri="{FF2B5EF4-FFF2-40B4-BE49-F238E27FC236}">
                <a16:creationId xmlns:a16="http://schemas.microsoft.com/office/drawing/2014/main" id="{DB985ECA-F047-4F4D-8B0A-64E2548F2017}"/>
              </a:ext>
            </a:extLst>
          </p:cNvPr>
          <p:cNvSpPr>
            <a:spLocks noGrp="1"/>
          </p:cNvSpPr>
          <p:nvPr>
            <p:ph type="body" sz="quarter" idx="12" hasCustomPrompt="1"/>
          </p:nvPr>
        </p:nvSpPr>
        <p:spPr>
          <a:xfrm>
            <a:off x="838200" y="2006600"/>
            <a:ext cx="4292600" cy="4170892"/>
          </a:xfrm>
          <a:prstGeom prst="rect">
            <a:avLst/>
          </a:prstGeom>
        </p:spPr>
        <p:txBody>
          <a:bodyPr>
            <a:normAutofit/>
          </a:bodyPr>
          <a:lstStyle>
            <a:lvl1pPr>
              <a:lnSpc>
                <a:spcPct val="150000"/>
              </a:lnSpc>
              <a:buClr>
                <a:schemeClr val="accent1"/>
              </a:buClr>
              <a:defRPr sz="2000">
                <a:solidFill>
                  <a:schemeClr val="tx1">
                    <a:lumMod val="85000"/>
                    <a:lumOff val="15000"/>
                  </a:schemeClr>
                </a:solidFill>
              </a:defRPr>
            </a:lvl1pPr>
            <a:lvl2pPr>
              <a:lnSpc>
                <a:spcPct val="150000"/>
              </a:lnSpc>
              <a:buClr>
                <a:schemeClr val="accent1"/>
              </a:buClr>
              <a:defRPr sz="2000">
                <a:solidFill>
                  <a:schemeClr val="tx1">
                    <a:lumMod val="85000"/>
                    <a:lumOff val="15000"/>
                  </a:schemeClr>
                </a:solidFill>
              </a:defRPr>
            </a:lvl2pPr>
            <a:lvl3pPr>
              <a:lnSpc>
                <a:spcPct val="150000"/>
              </a:lnSpc>
              <a:buClr>
                <a:schemeClr val="accent1"/>
              </a:buClr>
              <a:defRPr sz="2000">
                <a:solidFill>
                  <a:schemeClr val="tx1">
                    <a:lumMod val="85000"/>
                    <a:lumOff val="15000"/>
                  </a:schemeClr>
                </a:solidFill>
              </a:defRPr>
            </a:lvl3pPr>
            <a:lvl4pPr>
              <a:lnSpc>
                <a:spcPct val="150000"/>
              </a:lnSpc>
              <a:buClr>
                <a:schemeClr val="accent1"/>
              </a:buClr>
              <a:defRPr sz="2000">
                <a:solidFill>
                  <a:schemeClr val="tx1">
                    <a:lumMod val="85000"/>
                    <a:lumOff val="15000"/>
                  </a:schemeClr>
                </a:solidFill>
              </a:defRPr>
            </a:lvl4pPr>
            <a:lvl5pPr>
              <a:lnSpc>
                <a:spcPct val="150000"/>
              </a:lnSpc>
              <a:defRPr/>
            </a:lvl5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it-IT" dirty="0"/>
          </a:p>
          <a:p>
            <a:pPr lvl="1"/>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it-IT" dirty="0"/>
          </a:p>
          <a:p>
            <a:pPr lvl="2"/>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a:t>
            </a:r>
          </a:p>
        </p:txBody>
      </p:sp>
      <p:cxnSp>
        <p:nvCxnSpPr>
          <p:cNvPr id="8" name="Connecteur droit 7">
            <a:extLst>
              <a:ext uri="{FF2B5EF4-FFF2-40B4-BE49-F238E27FC236}">
                <a16:creationId xmlns:a16="http://schemas.microsoft.com/office/drawing/2014/main" id="{B055CF7A-0398-864B-92F1-6A0B9E7FB88D}"/>
              </a:ext>
            </a:extLst>
          </p:cNvPr>
          <p:cNvCxnSpPr>
            <a:cxnSpLocks/>
          </p:cNvCxnSpPr>
          <p:nvPr userDrawn="1"/>
        </p:nvCxnSpPr>
        <p:spPr>
          <a:xfrm>
            <a:off x="838200" y="1855694"/>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52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u - 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20387-BF7A-9F41-AAE6-93F6C2120F0F}"/>
              </a:ext>
            </a:extLst>
          </p:cNvPr>
          <p:cNvSpPr>
            <a:spLocks noGrp="1"/>
          </p:cNvSpPr>
          <p:nvPr>
            <p:ph type="title" hasCustomPrompt="1"/>
          </p:nvPr>
        </p:nvSpPr>
        <p:spPr>
          <a:xfrm>
            <a:off x="840317" y="381001"/>
            <a:ext cx="10515600" cy="1326091"/>
          </a:xfrm>
          <a:prstGeom prst="rect">
            <a:avLst/>
          </a:prstGeom>
        </p:spPr>
        <p:txBody>
          <a:bodyPr anchor="b">
            <a:normAutofit/>
          </a:bodyPr>
          <a:lstStyle>
            <a:lvl1pPr>
              <a:defRPr sz="4000">
                <a:solidFill>
                  <a:schemeClr val="accent3"/>
                </a:solidFill>
                <a:latin typeface="Arial" panose="020B0604020202020204" pitchFamily="34" charset="0"/>
                <a:cs typeface="Arial" panose="020B0604020202020204" pitchFamily="34" charset="0"/>
              </a:defRPr>
            </a:lvl1pPr>
          </a:lstStyle>
          <a:p>
            <a:r>
              <a:rPr lang="fr-FR" dirty="0"/>
              <a:t>Titre de la slide</a:t>
            </a:r>
          </a:p>
        </p:txBody>
      </p:sp>
      <p:sp>
        <p:nvSpPr>
          <p:cNvPr id="3" name="Espace réservé du texte 2">
            <a:extLst>
              <a:ext uri="{FF2B5EF4-FFF2-40B4-BE49-F238E27FC236}">
                <a16:creationId xmlns:a16="http://schemas.microsoft.com/office/drawing/2014/main" id="{313564A4-3FF4-584D-BDE3-B7C49854A6A9}"/>
              </a:ext>
            </a:extLst>
          </p:cNvPr>
          <p:cNvSpPr>
            <a:spLocks noGrp="1"/>
          </p:cNvSpPr>
          <p:nvPr>
            <p:ph type="body" idx="1" hasCustomPrompt="1"/>
          </p:nvPr>
        </p:nvSpPr>
        <p:spPr>
          <a:xfrm>
            <a:off x="840317" y="1681692"/>
            <a:ext cx="5157259" cy="823383"/>
          </a:xfrm>
          <a:prstGeom prst="rect">
            <a:avLst/>
          </a:prstGeom>
        </p:spPr>
        <p:txBody>
          <a:bodyPr anchor="b">
            <a:normAutofit/>
          </a:bodyPr>
          <a:lstStyle>
            <a:lvl1pPr marL="0" indent="0">
              <a:buNone/>
              <a:defRPr sz="1867" b="1">
                <a:solidFill>
                  <a:schemeClr val="accent1">
                    <a:lumMod val="60000"/>
                    <a:lumOff val="40000"/>
                  </a:schemeClr>
                </a:solidFill>
                <a:latin typeface="Arial" panose="020B0604020202020204" pitchFamily="34" charset="0"/>
                <a:cs typeface="Arial" panose="020B0604020202020204" pitchFamily="3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fr-FR" dirty="0"/>
              <a:t>Sous-titre</a:t>
            </a:r>
          </a:p>
        </p:txBody>
      </p:sp>
      <p:sp>
        <p:nvSpPr>
          <p:cNvPr id="4" name="Espace réservé du contenu 3">
            <a:extLst>
              <a:ext uri="{FF2B5EF4-FFF2-40B4-BE49-F238E27FC236}">
                <a16:creationId xmlns:a16="http://schemas.microsoft.com/office/drawing/2014/main" id="{3912F7D2-BCF4-ED47-9C90-40735DA1DE69}"/>
              </a:ext>
            </a:extLst>
          </p:cNvPr>
          <p:cNvSpPr>
            <a:spLocks noGrp="1"/>
          </p:cNvSpPr>
          <p:nvPr>
            <p:ph sz="half" idx="2" hasCustomPrompt="1"/>
          </p:nvPr>
        </p:nvSpPr>
        <p:spPr>
          <a:xfrm>
            <a:off x="840317" y="2505076"/>
            <a:ext cx="5157259" cy="3685117"/>
          </a:xfrm>
          <a:prstGeom prst="rect">
            <a:avLst/>
          </a:prstGeom>
        </p:spPr>
        <p:txBody>
          <a:bodyPr>
            <a:normAutofit/>
          </a:bodyPr>
          <a:lstStyle>
            <a:lvl1pPr>
              <a:lnSpc>
                <a:spcPct val="150000"/>
              </a:lnSpc>
              <a:buClr>
                <a:schemeClr val="accent1"/>
              </a:buClr>
              <a:defRPr sz="2000">
                <a:solidFill>
                  <a:schemeClr val="tx1">
                    <a:lumMod val="85000"/>
                    <a:lumOff val="15000"/>
                  </a:schemeClr>
                </a:solidFill>
                <a:latin typeface="Arial" panose="020B0604020202020204" pitchFamily="34" charset="0"/>
                <a:cs typeface="Arial" panose="020B0604020202020204" pitchFamily="34" charset="0"/>
              </a:defRPr>
            </a:lvl1pPr>
            <a:lvl2pPr>
              <a:lnSpc>
                <a:spcPct val="150000"/>
              </a:lnSpc>
              <a:buClr>
                <a:schemeClr val="accent1"/>
              </a:buClr>
              <a:defRPr sz="2000">
                <a:solidFill>
                  <a:schemeClr val="tx1">
                    <a:lumMod val="85000"/>
                    <a:lumOff val="15000"/>
                  </a:schemeClr>
                </a:solidFill>
                <a:latin typeface="Arial" panose="020B0604020202020204" pitchFamily="34" charset="0"/>
                <a:cs typeface="Arial" panose="020B0604020202020204" pitchFamily="34" charset="0"/>
              </a:defRPr>
            </a:lvl2pPr>
            <a:lvl3pPr marL="766763" indent="-157163">
              <a:lnSpc>
                <a:spcPct val="150000"/>
              </a:lnSpc>
              <a:buClr>
                <a:schemeClr val="accent1"/>
              </a:buClr>
              <a:buFont typeface="Arial" panose="020B0604020202020204" pitchFamily="34" charset="0"/>
              <a:buChar char="•"/>
              <a:tabLst/>
              <a:defRPr sz="2000">
                <a:solidFill>
                  <a:schemeClr val="tx1">
                    <a:lumMod val="85000"/>
                    <a:lumOff val="15000"/>
                  </a:schemeClr>
                </a:solidFill>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it-IT" dirty="0"/>
          </a:p>
          <a:p>
            <a:pPr lvl="1"/>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it-IT" dirty="0"/>
          </a:p>
          <a:p>
            <a:pPr lvl="2"/>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fr-FR" dirty="0"/>
          </a:p>
        </p:txBody>
      </p:sp>
      <p:sp>
        <p:nvSpPr>
          <p:cNvPr id="5" name="Espace réservé du texte 4">
            <a:extLst>
              <a:ext uri="{FF2B5EF4-FFF2-40B4-BE49-F238E27FC236}">
                <a16:creationId xmlns:a16="http://schemas.microsoft.com/office/drawing/2014/main" id="{2266218B-E0C7-0343-857E-84C3A9D085E8}"/>
              </a:ext>
            </a:extLst>
          </p:cNvPr>
          <p:cNvSpPr>
            <a:spLocks noGrp="1"/>
          </p:cNvSpPr>
          <p:nvPr>
            <p:ph type="body" sz="quarter" idx="3" hasCustomPrompt="1"/>
          </p:nvPr>
        </p:nvSpPr>
        <p:spPr>
          <a:xfrm>
            <a:off x="6172200" y="1681692"/>
            <a:ext cx="5183717" cy="823383"/>
          </a:xfrm>
          <a:prstGeom prst="rect">
            <a:avLst/>
          </a:prstGeom>
        </p:spPr>
        <p:txBody>
          <a:bodyPr anchor="b">
            <a:normAutofit/>
          </a:bodyPr>
          <a:lstStyle>
            <a:lvl1pPr marL="0" indent="0">
              <a:buNone/>
              <a:defRPr sz="1867" b="1">
                <a:solidFill>
                  <a:schemeClr val="accent1">
                    <a:lumMod val="60000"/>
                    <a:lumOff val="40000"/>
                  </a:schemeClr>
                </a:solidFill>
                <a:latin typeface="Arial" panose="020B0604020202020204" pitchFamily="34" charset="0"/>
                <a:cs typeface="Arial" panose="020B0604020202020204" pitchFamily="3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fr-FR" dirty="0"/>
              <a:t>Sous-titre</a:t>
            </a:r>
          </a:p>
        </p:txBody>
      </p:sp>
      <p:sp>
        <p:nvSpPr>
          <p:cNvPr id="6" name="Espace réservé du contenu 5">
            <a:extLst>
              <a:ext uri="{FF2B5EF4-FFF2-40B4-BE49-F238E27FC236}">
                <a16:creationId xmlns:a16="http://schemas.microsoft.com/office/drawing/2014/main" id="{C403879E-6E5C-A944-AA88-8716CE60FBD7}"/>
              </a:ext>
            </a:extLst>
          </p:cNvPr>
          <p:cNvSpPr>
            <a:spLocks noGrp="1"/>
          </p:cNvSpPr>
          <p:nvPr>
            <p:ph sz="quarter" idx="4" hasCustomPrompt="1"/>
          </p:nvPr>
        </p:nvSpPr>
        <p:spPr>
          <a:xfrm>
            <a:off x="6172200" y="2505076"/>
            <a:ext cx="5183717" cy="3685117"/>
          </a:xfrm>
          <a:prstGeom prst="rect">
            <a:avLst/>
          </a:prstGeom>
        </p:spPr>
        <p:txBody>
          <a:bodyPr>
            <a:normAutofit/>
          </a:bodyPr>
          <a:lstStyle>
            <a:lvl1pPr>
              <a:lnSpc>
                <a:spcPct val="150000"/>
              </a:lnSpc>
              <a:buClr>
                <a:schemeClr val="accent1"/>
              </a:buClr>
              <a:defRPr sz="2000">
                <a:solidFill>
                  <a:schemeClr val="tx1">
                    <a:lumMod val="85000"/>
                    <a:lumOff val="15000"/>
                  </a:schemeClr>
                </a:solidFill>
                <a:latin typeface="Arial" panose="020B0604020202020204" pitchFamily="34" charset="0"/>
                <a:cs typeface="Arial" panose="020B0604020202020204" pitchFamily="34" charset="0"/>
              </a:defRPr>
            </a:lvl1pPr>
            <a:lvl2pPr>
              <a:lnSpc>
                <a:spcPct val="150000"/>
              </a:lnSpc>
              <a:buClr>
                <a:schemeClr val="accent1"/>
              </a:buClr>
              <a:defRPr sz="2000">
                <a:solidFill>
                  <a:schemeClr val="tx1">
                    <a:lumMod val="85000"/>
                    <a:lumOff val="15000"/>
                  </a:schemeClr>
                </a:solidFill>
                <a:latin typeface="Arial" panose="020B0604020202020204" pitchFamily="34" charset="0"/>
                <a:cs typeface="Arial" panose="020B0604020202020204" pitchFamily="34" charset="0"/>
              </a:defRPr>
            </a:lvl2pPr>
            <a:lvl3pPr>
              <a:lnSpc>
                <a:spcPct val="150000"/>
              </a:lnSpc>
              <a:buClr>
                <a:schemeClr val="accent1"/>
              </a:buClr>
              <a:defRPr sz="2000">
                <a:solidFill>
                  <a:schemeClr val="tx1">
                    <a:lumMod val="85000"/>
                    <a:lumOff val="15000"/>
                  </a:schemeClr>
                </a:solidFill>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 </a:t>
            </a:r>
          </a:p>
          <a:p>
            <a:pPr lvl="1"/>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r>
              <a:rPr lang="it-IT" dirty="0"/>
              <a:t> </a:t>
            </a:r>
          </a:p>
          <a:p>
            <a:pPr lvl="2"/>
            <a:r>
              <a:rPr lang="it-IT" dirty="0" err="1"/>
              <a:t>Dumque</a:t>
            </a:r>
            <a:r>
              <a:rPr lang="it-IT" dirty="0"/>
              <a:t> </a:t>
            </a:r>
            <a:r>
              <a:rPr lang="it-IT" dirty="0" err="1"/>
              <a:t>ibi</a:t>
            </a:r>
            <a:r>
              <a:rPr lang="it-IT" dirty="0"/>
              <a:t> </a:t>
            </a:r>
            <a:r>
              <a:rPr lang="it-IT" dirty="0" err="1"/>
              <a:t>diu</a:t>
            </a:r>
            <a:r>
              <a:rPr lang="it-IT" dirty="0"/>
              <a:t> </a:t>
            </a:r>
            <a:r>
              <a:rPr lang="it-IT" dirty="0" err="1"/>
              <a:t>moratur</a:t>
            </a:r>
            <a:r>
              <a:rPr lang="it-IT" dirty="0"/>
              <a:t> </a:t>
            </a:r>
            <a:r>
              <a:rPr lang="it-IT" dirty="0" err="1"/>
              <a:t>commeatus</a:t>
            </a:r>
            <a:r>
              <a:rPr lang="it-IT" dirty="0"/>
              <a:t> </a:t>
            </a:r>
            <a:r>
              <a:rPr lang="it-IT" dirty="0" err="1"/>
              <a:t>opperiens</a:t>
            </a:r>
            <a:r>
              <a:rPr lang="it-IT" dirty="0"/>
              <a:t>, quorum </a:t>
            </a:r>
            <a:r>
              <a:rPr lang="it-IT" dirty="0" err="1"/>
              <a:t>translationem</a:t>
            </a:r>
            <a:endParaRPr lang="fr-FR" dirty="0"/>
          </a:p>
        </p:txBody>
      </p:sp>
      <p:sp>
        <p:nvSpPr>
          <p:cNvPr id="7" name="Espace réservé de la date 6">
            <a:extLst>
              <a:ext uri="{FF2B5EF4-FFF2-40B4-BE49-F238E27FC236}">
                <a16:creationId xmlns:a16="http://schemas.microsoft.com/office/drawing/2014/main" id="{BFF25797-2C90-A846-905F-34140F8091DF}"/>
              </a:ext>
            </a:extLst>
          </p:cNvPr>
          <p:cNvSpPr>
            <a:spLocks noGrp="1"/>
          </p:cNvSpPr>
          <p:nvPr>
            <p:ph type="dt" sz="half" idx="10"/>
          </p:nvPr>
        </p:nvSpPr>
        <p:spPr>
          <a:xfrm>
            <a:off x="838200" y="6356350"/>
            <a:ext cx="2743200" cy="365125"/>
          </a:xfrm>
          <a:prstGeom prst="rect">
            <a:avLst/>
          </a:prstGeom>
        </p:spPr>
        <p:txBody>
          <a:bodyPr/>
          <a:lstStyle/>
          <a:p>
            <a:fld id="{0A8567EE-9BFA-5E43-87C0-2AE2942747FE}" type="datetime1">
              <a:rPr lang="fr-FR" smtClean="0"/>
              <a:t>11/03/2025</a:t>
            </a:fld>
            <a:endParaRPr lang="fr-FR" dirty="0"/>
          </a:p>
        </p:txBody>
      </p:sp>
      <p:cxnSp>
        <p:nvCxnSpPr>
          <p:cNvPr id="8" name="Connecteur droit 7">
            <a:extLst>
              <a:ext uri="{FF2B5EF4-FFF2-40B4-BE49-F238E27FC236}">
                <a16:creationId xmlns:a16="http://schemas.microsoft.com/office/drawing/2014/main" id="{C5607109-CE29-7443-BFD7-65F50C8A126B}"/>
              </a:ext>
            </a:extLst>
          </p:cNvPr>
          <p:cNvCxnSpPr>
            <a:cxnSpLocks/>
          </p:cNvCxnSpPr>
          <p:nvPr userDrawn="1"/>
        </p:nvCxnSpPr>
        <p:spPr>
          <a:xfrm>
            <a:off x="838200" y="1694330"/>
            <a:ext cx="105156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417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sv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1E3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5560F-03C8-2345-B257-C257A0B079F3}"/>
              </a:ext>
            </a:extLst>
          </p:cNvPr>
          <p:cNvSpPr/>
          <p:nvPr/>
        </p:nvSpPr>
        <p:spPr>
          <a:xfrm>
            <a:off x="0" y="0"/>
            <a:ext cx="12192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4" name="Image 3" descr="Une image contenant logo, Police, Graphique, symbole&#10;&#10;Description générée automatiquement">
            <a:extLst>
              <a:ext uri="{FF2B5EF4-FFF2-40B4-BE49-F238E27FC236}">
                <a16:creationId xmlns:a16="http://schemas.microsoft.com/office/drawing/2014/main" id="{5E099DA0-0EED-7644-B2C4-6EBE63EE15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 y="419200"/>
            <a:ext cx="2387601" cy="713754"/>
          </a:xfrm>
          <a:prstGeom prst="rect">
            <a:avLst/>
          </a:prstGeom>
        </p:spPr>
      </p:pic>
    </p:spTree>
    <p:extLst>
      <p:ext uri="{BB962C8B-B14F-4D97-AF65-F5344CB8AC3E}">
        <p14:creationId xmlns:p14="http://schemas.microsoft.com/office/powerpoint/2010/main" val="3570135848"/>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4" r:id="rId3"/>
  </p:sldLayoutIdLst>
  <p:hf sldNum="0" hdr="0" ftr="0"/>
  <p:txStyles>
    <p:titleStyle>
      <a:lvl1pPr algn="l" defTabSz="609630" rtl="0" eaLnBrk="1" latinLnBrk="0" hangingPunct="1">
        <a:spcBef>
          <a:spcPct val="0"/>
        </a:spcBef>
        <a:buNone/>
        <a:defRPr sz="4000" kern="1200">
          <a:solidFill>
            <a:schemeClr val="bg1"/>
          </a:solidFill>
          <a:latin typeface="Helvetica" pitchFamily="2"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bg1"/>
          </a:solidFill>
          <a:latin typeface="Helvetica" pitchFamily="2" charset="0"/>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bg1"/>
          </a:solidFill>
          <a:latin typeface="Helvetica" pitchFamily="2" charset="0"/>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bg1"/>
          </a:solidFill>
          <a:latin typeface="Helvetica" pitchFamily="2" charset="0"/>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bg1"/>
          </a:solidFill>
          <a:latin typeface="Helvetica" pitchFamily="2" charset="0"/>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bg1"/>
          </a:solidFill>
          <a:latin typeface="Helvetica" pitchFamily="2"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2D3CB1-7F94-B546-89A0-99845D8CD104}"/>
              </a:ext>
            </a:extLst>
          </p:cNvPr>
          <p:cNvSpPr/>
          <p:nvPr/>
        </p:nvSpPr>
        <p:spPr>
          <a:xfrm>
            <a:off x="0" y="0"/>
            <a:ext cx="289560" cy="6858000"/>
          </a:xfrm>
          <a:prstGeom prst="rect">
            <a:avLst/>
          </a:prstGeom>
          <a:solidFill>
            <a:srgbClr val="E5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11" name="Image 10" descr="Une image contenant logo, Police, Graphique, symbole&#10;&#10;Description générée automatiquement">
            <a:extLst>
              <a:ext uri="{FF2B5EF4-FFF2-40B4-BE49-F238E27FC236}">
                <a16:creationId xmlns:a16="http://schemas.microsoft.com/office/drawing/2014/main" id="{B5DEA712-88B7-814D-89D3-A3CED576E10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58400" y="6343751"/>
            <a:ext cx="1295400" cy="387249"/>
          </a:xfrm>
          <a:prstGeom prst="rect">
            <a:avLst/>
          </a:prstGeom>
        </p:spPr>
      </p:pic>
      <p:pic>
        <p:nvPicPr>
          <p:cNvPr id="2" name="Graphic 18">
            <a:extLst>
              <a:ext uri="{FF2B5EF4-FFF2-40B4-BE49-F238E27FC236}">
                <a16:creationId xmlns:a16="http://schemas.microsoft.com/office/drawing/2014/main" id="{131AFEFA-D6DC-BABC-02BE-8065C74249F4}"/>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15485" t="23322" r="12208" b="29934"/>
          <a:stretch/>
        </p:blipFill>
        <p:spPr>
          <a:xfrm>
            <a:off x="447186" y="6251945"/>
            <a:ext cx="1761431" cy="567834"/>
          </a:xfrm>
          <a:prstGeom prst="rect">
            <a:avLst/>
          </a:prstGeom>
        </p:spPr>
      </p:pic>
      <p:sp>
        <p:nvSpPr>
          <p:cNvPr id="4" name="TextBox 20">
            <a:extLst>
              <a:ext uri="{FF2B5EF4-FFF2-40B4-BE49-F238E27FC236}">
                <a16:creationId xmlns:a16="http://schemas.microsoft.com/office/drawing/2014/main" id="{E5AF15BA-0F66-8E3F-DD05-2BB58CFB0F28}"/>
              </a:ext>
            </a:extLst>
          </p:cNvPr>
          <p:cNvSpPr txBox="1"/>
          <p:nvPr userDrawn="1"/>
        </p:nvSpPr>
        <p:spPr>
          <a:xfrm>
            <a:off x="4212402" y="6331622"/>
            <a:ext cx="4538193" cy="458744"/>
          </a:xfrm>
          <a:prstGeom prst="rect">
            <a:avLst/>
          </a:prstGeom>
          <a:noFill/>
        </p:spPr>
        <p:txBody>
          <a:bodyPr wrap="square" rtlCol="0">
            <a:spAutoFit/>
          </a:bodyPr>
          <a:lstStyle/>
          <a:p>
            <a:pPr rtl="0" fontAlgn="base"/>
            <a:r>
              <a:rPr lang="en-US" sz="900" b="0" i="0" kern="1200" dirty="0">
                <a:solidFill>
                  <a:schemeClr val="tx1"/>
                </a:solidFill>
                <a:effectLst/>
                <a:latin typeface="+mn-lt"/>
                <a:ea typeface="+mn-ea"/>
                <a:cs typeface="+mn-cs"/>
              </a:rPr>
              <a:t>This project has received funding from the European Union’s Horizon 2020 Research and Innovation </a:t>
            </a:r>
            <a:r>
              <a:rPr lang="en-US" sz="900" b="0" i="0" kern="1200" dirty="0" err="1">
                <a:solidFill>
                  <a:schemeClr val="tx1"/>
                </a:solidFill>
                <a:effectLst/>
                <a:latin typeface="+mn-lt"/>
                <a:ea typeface="+mn-ea"/>
                <a:cs typeface="+mn-cs"/>
              </a:rPr>
              <a:t>Programme</a:t>
            </a:r>
            <a:r>
              <a:rPr lang="en-US" sz="900" b="0" i="0" kern="1200" dirty="0">
                <a:solidFill>
                  <a:schemeClr val="tx1"/>
                </a:solidFill>
                <a:effectLst/>
                <a:latin typeface="+mn-lt"/>
                <a:ea typeface="+mn-ea"/>
                <a:cs typeface="+mn-cs"/>
              </a:rPr>
              <a:t> under grant agreement No 101000395.</a:t>
            </a:r>
            <a:r>
              <a:rPr lang="en-GB" sz="900" b="0" i="0" kern="1200" dirty="0">
                <a:solidFill>
                  <a:schemeClr val="tx1"/>
                </a:solidFill>
                <a:effectLst/>
                <a:latin typeface="+mn-lt"/>
                <a:ea typeface="+mn-ea"/>
                <a:cs typeface="+mn-cs"/>
              </a:rPr>
              <a:t> </a:t>
            </a:r>
          </a:p>
        </p:txBody>
      </p:sp>
      <p:pic>
        <p:nvPicPr>
          <p:cNvPr id="6" name="Graphic 21">
            <a:extLst>
              <a:ext uri="{FF2B5EF4-FFF2-40B4-BE49-F238E27FC236}">
                <a16:creationId xmlns:a16="http://schemas.microsoft.com/office/drawing/2014/main" id="{EA9A6D1C-35CD-B5C1-4873-5FE1B38E9460}"/>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09930" y="6331622"/>
            <a:ext cx="527934" cy="358326"/>
          </a:xfrm>
          <a:prstGeom prst="rect">
            <a:avLst/>
          </a:prstGeom>
        </p:spPr>
      </p:pic>
    </p:spTree>
    <p:extLst>
      <p:ext uri="{BB962C8B-B14F-4D97-AF65-F5344CB8AC3E}">
        <p14:creationId xmlns:p14="http://schemas.microsoft.com/office/powerpoint/2010/main" val="81020856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3" r:id="rId4"/>
    <p:sldLayoutId id="2147483668" r:id="rId5"/>
    <p:sldLayoutId id="2147483669" r:id="rId6"/>
    <p:sldLayoutId id="2147483670" r:id="rId7"/>
    <p:sldLayoutId id="2147483675" r:id="rId8"/>
  </p:sldLayoutIdLst>
  <p:hf sldNum="0" hdr="0" ftr="0"/>
  <p:txStyles>
    <p:titleStyle>
      <a:lvl1pPr algn="l" defTabSz="609630" rtl="0" eaLnBrk="1" latinLnBrk="0" hangingPunct="1">
        <a:lnSpc>
          <a:spcPct val="90000"/>
        </a:lnSpc>
        <a:spcBef>
          <a:spcPct val="0"/>
        </a:spcBef>
        <a:buNone/>
        <a:defRPr sz="4800" b="1" kern="1200">
          <a:solidFill>
            <a:srgbClr val="4A4344"/>
          </a:solidFill>
          <a:latin typeface="Helvetica" pitchFamily="2" charset="0"/>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chemeClr val="tx1"/>
          </a:solidFill>
          <a:latin typeface="Helvetica" pitchFamily="2" charset="0"/>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Helvetica" pitchFamily="2" charset="0"/>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Helvetica" pitchFamily="2" charset="0"/>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Helvetica" pitchFamily="2" charset="0"/>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Helvetica" pitchFamily="2" charset="0"/>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fr-FR"/>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5102D7-E162-5D4D-AADC-4ABB9DDA8DAB}"/>
              </a:ext>
            </a:extLst>
          </p:cNvPr>
          <p:cNvSpPr/>
          <p:nvPr userDrawn="1"/>
        </p:nvSpPr>
        <p:spPr>
          <a:xfrm>
            <a:off x="0" y="0"/>
            <a:ext cx="12192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12" name="Image 11" descr="Une image contenant logo, Police, Graphique, symbole&#10;&#10;Description générée automatiquement">
            <a:extLst>
              <a:ext uri="{FF2B5EF4-FFF2-40B4-BE49-F238E27FC236}">
                <a16:creationId xmlns:a16="http://schemas.microsoft.com/office/drawing/2014/main" id="{AAD96D50-46A6-B643-9E99-54D732C351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419200"/>
            <a:ext cx="2387601" cy="713754"/>
          </a:xfrm>
          <a:prstGeom prst="rect">
            <a:avLst/>
          </a:prstGeom>
        </p:spPr>
      </p:pic>
    </p:spTree>
    <p:extLst>
      <p:ext uri="{BB962C8B-B14F-4D97-AF65-F5344CB8AC3E}">
        <p14:creationId xmlns:p14="http://schemas.microsoft.com/office/powerpoint/2010/main" val="2953559840"/>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0" indent="0" algn="l" defTabSz="609630" rtl="0" eaLnBrk="1" latinLnBrk="0" hangingPunct="1">
        <a:lnSpc>
          <a:spcPct val="90000"/>
        </a:lnSpc>
        <a:spcBef>
          <a:spcPts val="667"/>
        </a:spcBef>
        <a:buFont typeface="Arial" panose="020B0604020202020204" pitchFamily="34" charset="0"/>
        <a:buNone/>
        <a:defRPr sz="1867" kern="1200">
          <a:solidFill>
            <a:schemeClr val="tx1"/>
          </a:solidFill>
          <a:latin typeface="Helvetica" pitchFamily="2" charset="0"/>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fr-FR"/>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0FE093F-46DD-A741-A847-2B275237C17E}"/>
              </a:ext>
            </a:extLst>
          </p:cNvPr>
          <p:cNvSpPr>
            <a:spLocks noGrp="1"/>
          </p:cNvSpPr>
          <p:nvPr>
            <p:ph type="title"/>
          </p:nvPr>
        </p:nvSpPr>
        <p:spPr/>
        <p:txBody>
          <a:bodyPr>
            <a:normAutofit fontScale="90000"/>
          </a:bodyPr>
          <a:lstStyle/>
          <a:p>
            <a:r>
              <a:rPr lang="fr-FR" sz="4400" dirty="0">
                <a:latin typeface="+mj-lt"/>
              </a:rPr>
              <a:t>Scénarios contrastés d’évolution des élevages en Europe</a:t>
            </a:r>
            <a:br>
              <a:rPr lang="fr-FR" dirty="0">
                <a:latin typeface="+mj-lt"/>
              </a:rPr>
            </a:br>
            <a:r>
              <a:rPr lang="fr-FR" sz="3600" b="0" dirty="0">
                <a:latin typeface="+mj-lt"/>
              </a:rPr>
              <a:t>L’approche du projet PATHWAYS</a:t>
            </a:r>
            <a:endParaRPr lang="fr-FR" b="0" dirty="0">
              <a:latin typeface="+mj-lt"/>
            </a:endParaRPr>
          </a:p>
        </p:txBody>
      </p:sp>
      <p:sp>
        <p:nvSpPr>
          <p:cNvPr id="10" name="Espace réservé du texte 9">
            <a:extLst>
              <a:ext uri="{FF2B5EF4-FFF2-40B4-BE49-F238E27FC236}">
                <a16:creationId xmlns:a16="http://schemas.microsoft.com/office/drawing/2014/main" id="{6892385D-D6BC-2142-8019-874B05C0D83F}"/>
              </a:ext>
            </a:extLst>
          </p:cNvPr>
          <p:cNvSpPr>
            <a:spLocks noGrp="1"/>
          </p:cNvSpPr>
          <p:nvPr>
            <p:ph type="body" sz="quarter" idx="13"/>
          </p:nvPr>
        </p:nvSpPr>
        <p:spPr/>
        <p:txBody>
          <a:bodyPr>
            <a:normAutofit/>
          </a:bodyPr>
          <a:lstStyle/>
          <a:p>
            <a:r>
              <a:rPr lang="fr-FR" dirty="0"/>
              <a:t>Pierre-Marie Aubert, Directeur, Politiques agricoles et alimentaires, </a:t>
            </a:r>
            <a:r>
              <a:rPr lang="fr-FR" dirty="0" err="1"/>
              <a:t>Iddri</a:t>
            </a:r>
            <a:endParaRPr lang="fr-FR" dirty="0"/>
          </a:p>
          <a:p>
            <a:r>
              <a:rPr lang="fr-FR" dirty="0"/>
              <a:t>Journée d’étude MAEL, 13 mars 2025</a:t>
            </a:r>
          </a:p>
        </p:txBody>
      </p:sp>
      <p:pic>
        <p:nvPicPr>
          <p:cNvPr id="8" name="Graphic 18">
            <a:extLst>
              <a:ext uri="{FF2B5EF4-FFF2-40B4-BE49-F238E27FC236}">
                <a16:creationId xmlns:a16="http://schemas.microsoft.com/office/drawing/2014/main" id="{10150CAC-72DF-3401-6B6A-70A6CDDFBE2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5485" t="23322" r="12208" b="29934"/>
          <a:stretch/>
        </p:blipFill>
        <p:spPr>
          <a:xfrm>
            <a:off x="8671459" y="306143"/>
            <a:ext cx="3151196" cy="1015854"/>
          </a:xfrm>
          <a:prstGeom prst="rect">
            <a:avLst/>
          </a:prstGeom>
        </p:spPr>
      </p:pic>
    </p:spTree>
    <p:extLst>
      <p:ext uri="{BB962C8B-B14F-4D97-AF65-F5344CB8AC3E}">
        <p14:creationId xmlns:p14="http://schemas.microsoft.com/office/powerpoint/2010/main" val="393484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L’importance de l’élevage dans les flux de biomasse et d’azote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Google Shape;187;p125">
            <a:extLst>
              <a:ext uri="{FF2B5EF4-FFF2-40B4-BE49-F238E27FC236}">
                <a16:creationId xmlns:a16="http://schemas.microsoft.com/office/drawing/2014/main" id="{5B498B00-BE07-4508-DB6A-32C2BEFF1247}"/>
              </a:ext>
            </a:extLst>
          </p:cNvPr>
          <p:cNvSpPr/>
          <p:nvPr/>
        </p:nvSpPr>
        <p:spPr>
          <a:xfrm rot="5400000">
            <a:off x="846485" y="3361930"/>
            <a:ext cx="3122658" cy="3139230"/>
          </a:xfrm>
          <a:prstGeom prst="ellipse">
            <a:avLst/>
          </a:prstGeom>
          <a:solidFill>
            <a:srgbClr val="FFFF00">
              <a:alpha val="41176"/>
            </a:srgbClr>
          </a:solidFill>
          <a:ln>
            <a:noFill/>
          </a:ln>
          <a:effectLst>
            <a:outerShdw blurRad="40000" dist="23000" dir="5400000" rotWithShape="0">
              <a:srgbClr val="000000">
                <a:alpha val="34117"/>
              </a:srgbClr>
            </a:outerShdw>
          </a:effectLst>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3" name="Google Shape;187;p125">
            <a:extLst>
              <a:ext uri="{FF2B5EF4-FFF2-40B4-BE49-F238E27FC236}">
                <a16:creationId xmlns:a16="http://schemas.microsoft.com/office/drawing/2014/main" id="{DD029E84-E5CC-75FF-89D3-6FE9CFA14148}"/>
              </a:ext>
            </a:extLst>
          </p:cNvPr>
          <p:cNvSpPr/>
          <p:nvPr/>
        </p:nvSpPr>
        <p:spPr>
          <a:xfrm rot="5400000">
            <a:off x="4181385" y="3975772"/>
            <a:ext cx="560036" cy="967948"/>
          </a:xfrm>
          <a:prstGeom prst="ellipse">
            <a:avLst/>
          </a:prstGeom>
          <a:solidFill>
            <a:srgbClr val="FFFF00">
              <a:alpha val="41176"/>
            </a:srgbClr>
          </a:solidFill>
          <a:ln>
            <a:noFill/>
          </a:ln>
          <a:effectLst>
            <a:outerShdw blurRad="40000" dist="23000" dir="5400000" rotWithShape="0">
              <a:srgbClr val="000000">
                <a:alpha val="34117"/>
              </a:srgbClr>
            </a:outerShdw>
          </a:effectLst>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61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L’importance de l’élevage dans les flux de biomasse et d’azote</a:t>
            </a:r>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 2" descr="usages_cereales.jpg">
            <a:extLst>
              <a:ext uri="{FF2B5EF4-FFF2-40B4-BE49-F238E27FC236}">
                <a16:creationId xmlns:a16="http://schemas.microsoft.com/office/drawing/2014/main" id="{34329CA1-7448-5E0D-0EE1-CCAA0C235E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524" y="1939484"/>
            <a:ext cx="8881876" cy="4872595"/>
          </a:xfrm>
          <a:prstGeom prst="rect">
            <a:avLst/>
          </a:prstGeom>
          <a:ln>
            <a:solidFill>
              <a:schemeClr val="bg1"/>
            </a:solidFill>
          </a:ln>
        </p:spPr>
      </p:pic>
    </p:spTree>
    <p:extLst>
      <p:ext uri="{BB962C8B-B14F-4D97-AF65-F5344CB8AC3E}">
        <p14:creationId xmlns:p14="http://schemas.microsoft.com/office/powerpoint/2010/main" val="272991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normAutofit/>
          </a:bodyPr>
          <a:lstStyle/>
          <a:p>
            <a:r>
              <a:rPr lang="fr-FR" dirty="0"/>
              <a:t>… dans les équilibres socio-économiques</a:t>
            </a:r>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Image 8">
            <a:extLst>
              <a:ext uri="{FF2B5EF4-FFF2-40B4-BE49-F238E27FC236}">
                <a16:creationId xmlns:a16="http://schemas.microsoft.com/office/drawing/2014/main" id="{3D683BCF-785A-ECB5-F1AB-5E85361BA43F}"/>
              </a:ext>
            </a:extLst>
          </p:cNvPr>
          <p:cNvPicPr>
            <a:picLocks noChangeAspect="1"/>
          </p:cNvPicPr>
          <p:nvPr/>
        </p:nvPicPr>
        <p:blipFill>
          <a:blip r:embed="rId2"/>
          <a:stretch>
            <a:fillRect/>
          </a:stretch>
        </p:blipFill>
        <p:spPr>
          <a:xfrm>
            <a:off x="7595427" y="2050195"/>
            <a:ext cx="4295712" cy="3651356"/>
          </a:xfrm>
          <a:prstGeom prst="rect">
            <a:avLst/>
          </a:prstGeom>
        </p:spPr>
      </p:pic>
      <p:pic>
        <p:nvPicPr>
          <p:cNvPr id="10" name="Image 9">
            <a:extLst>
              <a:ext uri="{FF2B5EF4-FFF2-40B4-BE49-F238E27FC236}">
                <a16:creationId xmlns:a16="http://schemas.microsoft.com/office/drawing/2014/main" id="{4565D937-297D-3342-38C4-4144C91ABF9A}"/>
              </a:ext>
            </a:extLst>
          </p:cNvPr>
          <p:cNvPicPr>
            <a:picLocks noChangeAspect="1"/>
          </p:cNvPicPr>
          <p:nvPr/>
        </p:nvPicPr>
        <p:blipFill>
          <a:blip r:embed="rId3"/>
          <a:stretch>
            <a:fillRect/>
          </a:stretch>
        </p:blipFill>
        <p:spPr>
          <a:xfrm>
            <a:off x="836447" y="2050195"/>
            <a:ext cx="6609239" cy="3651357"/>
          </a:xfrm>
          <a:prstGeom prst="rect">
            <a:avLst/>
          </a:prstGeom>
        </p:spPr>
      </p:pic>
    </p:spTree>
    <p:extLst>
      <p:ext uri="{BB962C8B-B14F-4D97-AF65-F5344CB8AC3E}">
        <p14:creationId xmlns:p14="http://schemas.microsoft.com/office/powerpoint/2010/main" val="37222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normAutofit/>
          </a:bodyPr>
          <a:lstStyle/>
          <a:p>
            <a:r>
              <a:rPr lang="fr-FR" dirty="0"/>
              <a:t>… et les pratiques alimentaires</a:t>
            </a:r>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5" descr="TYFA_R-2.pdf">
            <a:extLst>
              <a:ext uri="{FF2B5EF4-FFF2-40B4-BE49-F238E27FC236}">
                <a16:creationId xmlns:a16="http://schemas.microsoft.com/office/drawing/2014/main" id="{26D88B01-E5CD-A83B-22D8-D26F47C0BA90}"/>
              </a:ext>
            </a:extLst>
          </p:cNvPr>
          <p:cNvPicPr>
            <a:picLocks noChangeAspect="1"/>
          </p:cNvPicPr>
          <p:nvPr/>
        </p:nvPicPr>
        <p:blipFill>
          <a:blip r:embed="rId2" cstate="print">
            <a:extLst>
              <a:ext uri="{28A0092B-C50C-407E-A947-70E740481C1C}">
                <a14:useLocalDpi xmlns:a14="http://schemas.microsoft.com/office/drawing/2010/main"/>
              </a:ext>
            </a:extLst>
          </a:blip>
          <a:srcRect t="11703"/>
          <a:stretch>
            <a:fillRect/>
          </a:stretch>
        </p:blipFill>
        <p:spPr bwMode="auto">
          <a:xfrm>
            <a:off x="689835" y="1907654"/>
            <a:ext cx="4207772" cy="447879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8" name="Image 7">
            <a:extLst>
              <a:ext uri="{FF2B5EF4-FFF2-40B4-BE49-F238E27FC236}">
                <a16:creationId xmlns:a16="http://schemas.microsoft.com/office/drawing/2014/main" id="{5FFB090A-DB43-FC91-8557-4B154966E2D3}"/>
              </a:ext>
            </a:extLst>
          </p:cNvPr>
          <p:cNvPicPr>
            <a:picLocks noChangeAspect="1"/>
          </p:cNvPicPr>
          <p:nvPr/>
        </p:nvPicPr>
        <p:blipFill>
          <a:blip r:embed="rId3"/>
          <a:srcRect r="7389"/>
          <a:stretch/>
        </p:blipFill>
        <p:spPr>
          <a:xfrm>
            <a:off x="4854999" y="2198569"/>
            <a:ext cx="7274601" cy="3021131"/>
          </a:xfrm>
          <a:prstGeom prst="rect">
            <a:avLst/>
          </a:prstGeom>
        </p:spPr>
      </p:pic>
      <p:sp>
        <p:nvSpPr>
          <p:cNvPr id="9" name="ZoneTexte 8">
            <a:extLst>
              <a:ext uri="{FF2B5EF4-FFF2-40B4-BE49-F238E27FC236}">
                <a16:creationId xmlns:a16="http://schemas.microsoft.com/office/drawing/2014/main" id="{664C46D7-B1FC-9D3B-7679-1DDADD16B48B}"/>
              </a:ext>
            </a:extLst>
          </p:cNvPr>
          <p:cNvSpPr txBox="1"/>
          <p:nvPr/>
        </p:nvSpPr>
        <p:spPr>
          <a:xfrm>
            <a:off x="6730721" y="5483426"/>
            <a:ext cx="5283200" cy="369332"/>
          </a:xfrm>
          <a:prstGeom prst="rect">
            <a:avLst/>
          </a:prstGeom>
          <a:noFill/>
        </p:spPr>
        <p:txBody>
          <a:bodyPr wrap="square" rtlCol="0">
            <a:spAutoFit/>
          </a:bodyPr>
          <a:lstStyle/>
          <a:p>
            <a:pPr algn="l">
              <a:buClr>
                <a:schemeClr val="accent1"/>
              </a:buClr>
              <a:tabLst/>
            </a:pPr>
            <a:r>
              <a:rPr lang="fr-FR" dirty="0">
                <a:solidFill>
                  <a:schemeClr val="tx1">
                    <a:lumMod val="85000"/>
                    <a:lumOff val="15000"/>
                  </a:schemeClr>
                </a:solidFill>
              </a:rPr>
              <a:t>Budget alimentaire des français, 2019</a:t>
            </a:r>
          </a:p>
        </p:txBody>
      </p:sp>
      <p:sp>
        <p:nvSpPr>
          <p:cNvPr id="10" name="ZoneTexte 9">
            <a:extLst>
              <a:ext uri="{FF2B5EF4-FFF2-40B4-BE49-F238E27FC236}">
                <a16:creationId xmlns:a16="http://schemas.microsoft.com/office/drawing/2014/main" id="{D7887A38-7BF4-F8B3-BF8C-97F9441D4052}"/>
              </a:ext>
            </a:extLst>
          </p:cNvPr>
          <p:cNvSpPr txBox="1"/>
          <p:nvPr/>
        </p:nvSpPr>
        <p:spPr>
          <a:xfrm rot="16200000">
            <a:off x="-2100115" y="3393151"/>
            <a:ext cx="5283200" cy="369332"/>
          </a:xfrm>
          <a:prstGeom prst="rect">
            <a:avLst/>
          </a:prstGeom>
          <a:noFill/>
        </p:spPr>
        <p:txBody>
          <a:bodyPr wrap="square" rtlCol="0">
            <a:spAutoFit/>
          </a:bodyPr>
          <a:lstStyle/>
          <a:p>
            <a:pPr algn="l">
              <a:buClr>
                <a:schemeClr val="accent1"/>
              </a:buClr>
              <a:tabLst/>
            </a:pPr>
            <a:r>
              <a:rPr lang="fr-FR" dirty="0">
                <a:solidFill>
                  <a:schemeClr val="tx1">
                    <a:lumMod val="85000"/>
                    <a:lumOff val="15000"/>
                  </a:schemeClr>
                </a:solidFill>
              </a:rPr>
              <a:t>Prise protéique des européens, 1962-2013</a:t>
            </a:r>
          </a:p>
        </p:txBody>
      </p:sp>
    </p:spTree>
    <p:extLst>
      <p:ext uri="{BB962C8B-B14F-4D97-AF65-F5344CB8AC3E}">
        <p14:creationId xmlns:p14="http://schemas.microsoft.com/office/powerpoint/2010/main" val="37701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CE571-FA92-5E89-410B-7BC66C5A9065}"/>
              </a:ext>
            </a:extLst>
          </p:cNvPr>
          <p:cNvSpPr>
            <a:spLocks noGrp="1"/>
          </p:cNvSpPr>
          <p:nvPr>
            <p:ph type="title"/>
          </p:nvPr>
        </p:nvSpPr>
        <p:spPr/>
        <p:txBody>
          <a:bodyPr/>
          <a:lstStyle/>
          <a:p>
            <a:r>
              <a:rPr lang="fr-FR" dirty="0"/>
              <a:t>Dans un contexte économique qui se durcit pour les éleveurs français</a:t>
            </a:r>
          </a:p>
        </p:txBody>
      </p:sp>
      <p:sp>
        <p:nvSpPr>
          <p:cNvPr id="3" name="Espace réservé de la date 2">
            <a:extLst>
              <a:ext uri="{FF2B5EF4-FFF2-40B4-BE49-F238E27FC236}">
                <a16:creationId xmlns:a16="http://schemas.microsoft.com/office/drawing/2014/main" id="{9CE2452E-2F85-B790-DF28-63E26C12A408}"/>
              </a:ext>
            </a:extLst>
          </p:cNvPr>
          <p:cNvSpPr>
            <a:spLocks noGrp="1"/>
          </p:cNvSpPr>
          <p:nvPr>
            <p:ph type="dt" sz="half" idx="10"/>
          </p:nvPr>
        </p:nvSpPr>
        <p:spPr/>
        <p:txBody>
          <a:bodyPr/>
          <a:lstStyle/>
          <a:p>
            <a:fld id="{03C22ED7-A773-004A-891C-965DE9BE54BF}" type="datetime1">
              <a:rPr lang="fr-FR" smtClean="0"/>
              <a:t>11/03/2025</a:t>
            </a:fld>
            <a:endParaRPr lang="fr-FR" dirty="0"/>
          </a:p>
        </p:txBody>
      </p:sp>
      <p:pic>
        <p:nvPicPr>
          <p:cNvPr id="6" name="Image 5">
            <a:extLst>
              <a:ext uri="{FF2B5EF4-FFF2-40B4-BE49-F238E27FC236}">
                <a16:creationId xmlns:a16="http://schemas.microsoft.com/office/drawing/2014/main" id="{14D8D7F4-BFC4-3139-CBDE-E1CCEEBD22BD}"/>
              </a:ext>
            </a:extLst>
          </p:cNvPr>
          <p:cNvPicPr>
            <a:picLocks noChangeAspect="1"/>
          </p:cNvPicPr>
          <p:nvPr/>
        </p:nvPicPr>
        <p:blipFill>
          <a:blip r:embed="rId2"/>
          <a:srcRect t="5288"/>
          <a:stretch/>
        </p:blipFill>
        <p:spPr>
          <a:xfrm>
            <a:off x="609600" y="1933575"/>
            <a:ext cx="10642600" cy="4916986"/>
          </a:xfrm>
          <a:prstGeom prst="rect">
            <a:avLst/>
          </a:prstGeom>
        </p:spPr>
      </p:pic>
    </p:spTree>
    <p:extLst>
      <p:ext uri="{BB962C8B-B14F-4D97-AF65-F5344CB8AC3E}">
        <p14:creationId xmlns:p14="http://schemas.microsoft.com/office/powerpoint/2010/main" val="14778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894F70-1BC8-FD98-4B02-89E4F7D1A4FF}"/>
              </a:ext>
            </a:extLst>
          </p:cNvPr>
          <p:cNvSpPr>
            <a:spLocks noGrp="1"/>
          </p:cNvSpPr>
          <p:nvPr>
            <p:ph type="dt" sz="half" idx="10"/>
          </p:nvPr>
        </p:nvSpPr>
        <p:spPr/>
        <p:txBody>
          <a:bodyPr/>
          <a:lstStyle/>
          <a:p>
            <a:fld id="{11B8997D-3646-C644-BE67-556CE3AB0F2C}" type="datetime1">
              <a:rPr lang="fr-FR" smtClean="0"/>
              <a:t>11/03/2025</a:t>
            </a:fld>
            <a:endParaRPr lang="en-GB"/>
          </a:p>
        </p:txBody>
      </p:sp>
      <p:sp>
        <p:nvSpPr>
          <p:cNvPr id="4" name="Titre 3">
            <a:extLst>
              <a:ext uri="{FF2B5EF4-FFF2-40B4-BE49-F238E27FC236}">
                <a16:creationId xmlns:a16="http://schemas.microsoft.com/office/drawing/2014/main" id="{17D90217-C8AA-EC97-8032-9062CD070190}"/>
              </a:ext>
            </a:extLst>
          </p:cNvPr>
          <p:cNvSpPr>
            <a:spLocks noGrp="1"/>
          </p:cNvSpPr>
          <p:nvPr>
            <p:ph type="title"/>
          </p:nvPr>
        </p:nvSpPr>
        <p:spPr>
          <a:xfrm>
            <a:off x="685800" y="2394199"/>
            <a:ext cx="6324600" cy="1618999"/>
          </a:xfrm>
        </p:spPr>
        <p:txBody>
          <a:bodyPr>
            <a:normAutofit/>
          </a:bodyPr>
          <a:lstStyle/>
          <a:p>
            <a:r>
              <a:rPr lang="fr-FR" dirty="0"/>
              <a:t>Les scénarios du projet PATHWAYS</a:t>
            </a:r>
          </a:p>
        </p:txBody>
      </p:sp>
      <p:sp>
        <p:nvSpPr>
          <p:cNvPr id="5" name="Espace réservé du texte 4">
            <a:extLst>
              <a:ext uri="{FF2B5EF4-FFF2-40B4-BE49-F238E27FC236}">
                <a16:creationId xmlns:a16="http://schemas.microsoft.com/office/drawing/2014/main" id="{354543E5-F50F-54F2-2300-40E190543815}"/>
              </a:ext>
            </a:extLst>
          </p:cNvPr>
          <p:cNvSpPr>
            <a:spLocks noGrp="1"/>
          </p:cNvSpPr>
          <p:nvPr>
            <p:ph type="body" sz="quarter" idx="12"/>
          </p:nvPr>
        </p:nvSpPr>
        <p:spPr/>
        <p:txBody>
          <a:bodyPr/>
          <a:lstStyle/>
          <a:p>
            <a:endParaRPr lang="fr-FR"/>
          </a:p>
        </p:txBody>
      </p:sp>
      <p:pic>
        <p:nvPicPr>
          <p:cNvPr id="9" name="Espace réservé pour une image  8" descr="Une image contenant Aliments naturels, Nourriture locale, Groupe d’aliments, Commerce de proximité&#10;&#10;Description générée automatiquement">
            <a:extLst>
              <a:ext uri="{FF2B5EF4-FFF2-40B4-BE49-F238E27FC236}">
                <a16:creationId xmlns:a16="http://schemas.microsoft.com/office/drawing/2014/main" id="{95D8DDB6-0F02-780B-ABC3-156D8E659970}"/>
              </a:ext>
            </a:extLst>
          </p:cNvPr>
          <p:cNvPicPr>
            <a:picLocks noGrp="1" noChangeAspect="1"/>
          </p:cNvPicPr>
          <p:nvPr>
            <p:ph type="pic" sz="quarter" idx="11"/>
          </p:nvPr>
        </p:nvPicPr>
        <p:blipFill>
          <a:blip r:embed="rId2"/>
          <a:srcRect l="28773" r="28773"/>
          <a:stretch>
            <a:fillRect/>
          </a:stretch>
        </p:blipFill>
        <p:spPr/>
      </p:pic>
    </p:spTree>
    <p:extLst>
      <p:ext uri="{BB962C8B-B14F-4D97-AF65-F5344CB8AC3E}">
        <p14:creationId xmlns:p14="http://schemas.microsoft.com/office/powerpoint/2010/main" val="329646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87CC0-4F45-FA1C-9352-B5E17CDD984A}"/>
              </a:ext>
            </a:extLst>
          </p:cNvPr>
          <p:cNvSpPr>
            <a:spLocks noGrp="1"/>
          </p:cNvSpPr>
          <p:nvPr>
            <p:ph type="title"/>
          </p:nvPr>
        </p:nvSpPr>
        <p:spPr/>
        <p:txBody>
          <a:bodyPr/>
          <a:lstStyle/>
          <a:p>
            <a:r>
              <a:rPr lang="fr-FR" dirty="0"/>
              <a:t>Des scénarios pour explorer et discuter</a:t>
            </a:r>
          </a:p>
        </p:txBody>
      </p:sp>
      <p:sp>
        <p:nvSpPr>
          <p:cNvPr id="3" name="Espace réservé de la date 2">
            <a:extLst>
              <a:ext uri="{FF2B5EF4-FFF2-40B4-BE49-F238E27FC236}">
                <a16:creationId xmlns:a16="http://schemas.microsoft.com/office/drawing/2014/main" id="{67ABDA60-9CD6-E162-165A-32C4E8CD4E60}"/>
              </a:ext>
            </a:extLst>
          </p:cNvPr>
          <p:cNvSpPr>
            <a:spLocks noGrp="1"/>
          </p:cNvSpPr>
          <p:nvPr>
            <p:ph type="dt" sz="half" idx="10"/>
          </p:nvPr>
        </p:nvSpPr>
        <p:spPr/>
        <p:txBody>
          <a:bodyPr/>
          <a:lstStyle/>
          <a:p>
            <a:fld id="{03C22ED7-A773-004A-891C-965DE9BE54BF}" type="datetime1">
              <a:rPr lang="fr-FR" smtClean="0"/>
              <a:t>11/03/2025</a:t>
            </a:fld>
            <a:endParaRPr lang="fr-FR" dirty="0"/>
          </a:p>
        </p:txBody>
      </p:sp>
      <p:sp>
        <p:nvSpPr>
          <p:cNvPr id="4" name="Espace réservé du texte 3">
            <a:extLst>
              <a:ext uri="{FF2B5EF4-FFF2-40B4-BE49-F238E27FC236}">
                <a16:creationId xmlns:a16="http://schemas.microsoft.com/office/drawing/2014/main" id="{91F5D931-CC56-FB0A-EEF7-64C2C1835152}"/>
              </a:ext>
            </a:extLst>
          </p:cNvPr>
          <p:cNvSpPr>
            <a:spLocks noGrp="1"/>
          </p:cNvSpPr>
          <p:nvPr>
            <p:ph type="body" sz="quarter" idx="11"/>
          </p:nvPr>
        </p:nvSpPr>
        <p:spPr/>
        <p:txBody>
          <a:bodyPr/>
          <a:lstStyle/>
          <a:p>
            <a:pPr>
              <a:spcBef>
                <a:spcPts val="300"/>
              </a:spcBef>
            </a:pPr>
            <a:r>
              <a:rPr lang="fr-FR" dirty="0"/>
              <a:t>Objectifs du projet PATHWAYS : identifier des leviers politiques et économiques pour une transition vers un élevage plus durable</a:t>
            </a:r>
          </a:p>
          <a:p>
            <a:pPr>
              <a:spcBef>
                <a:spcPts val="300"/>
              </a:spcBef>
            </a:pPr>
            <a:r>
              <a:rPr lang="fr-FR" dirty="0"/>
              <a:t>Des scenarios pour explorer une diversité d’options, évaluer les </a:t>
            </a:r>
            <a:r>
              <a:rPr lang="fr-FR" dirty="0" err="1"/>
              <a:t>trade-offs</a:t>
            </a:r>
            <a:r>
              <a:rPr lang="fr-FR" dirty="0"/>
              <a:t> et les synergies entre ces options… </a:t>
            </a:r>
          </a:p>
          <a:p>
            <a:pPr>
              <a:spcBef>
                <a:spcPts val="300"/>
              </a:spcBef>
            </a:pPr>
            <a:r>
              <a:rPr lang="fr-FR" dirty="0"/>
              <a:t>… et développer des trajectoires de transition, technico-économique et socio-politique</a:t>
            </a:r>
          </a:p>
        </p:txBody>
      </p:sp>
    </p:spTree>
    <p:extLst>
      <p:ext uri="{BB962C8B-B14F-4D97-AF65-F5344CB8AC3E}">
        <p14:creationId xmlns:p14="http://schemas.microsoft.com/office/powerpoint/2010/main" val="38684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vers le haut 4">
            <a:extLst>
              <a:ext uri="{FF2B5EF4-FFF2-40B4-BE49-F238E27FC236}">
                <a16:creationId xmlns:a16="http://schemas.microsoft.com/office/drawing/2014/main" id="{55B0B278-4A74-D858-5676-9CAA2B576CE9}"/>
              </a:ext>
            </a:extLst>
          </p:cNvPr>
          <p:cNvSpPr>
            <a:spLocks/>
          </p:cNvSpPr>
          <p:nvPr/>
        </p:nvSpPr>
        <p:spPr>
          <a:xfrm rot="5400000" flipH="1">
            <a:off x="6575889" y="2903392"/>
            <a:ext cx="271814" cy="5841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72" b="0" i="0" u="none" strike="noStrike" kern="1200" cap="none" spc="0" normalizeH="0" baseline="0" dirty="0">
              <a:ln>
                <a:noFill/>
              </a:ln>
              <a:solidFill>
                <a:srgbClr val="A5E6DF"/>
              </a:solidFill>
              <a:effectLst/>
              <a:uLnTx/>
              <a:uFillTx/>
              <a:latin typeface="Corbel" panose="020B0503020204020204"/>
              <a:ea typeface="+mn-ea"/>
              <a:cs typeface="+mn-cs"/>
            </a:endParaRPr>
          </a:p>
        </p:txBody>
      </p:sp>
      <p:sp>
        <p:nvSpPr>
          <p:cNvPr id="6" name="Ellipse 5">
            <a:extLst>
              <a:ext uri="{FF2B5EF4-FFF2-40B4-BE49-F238E27FC236}">
                <a16:creationId xmlns:a16="http://schemas.microsoft.com/office/drawing/2014/main" id="{A7E78A40-4E9F-DCFA-959C-AD1FCF1DD838}"/>
              </a:ext>
            </a:extLst>
          </p:cNvPr>
          <p:cNvSpPr/>
          <p:nvPr/>
        </p:nvSpPr>
        <p:spPr>
          <a:xfrm>
            <a:off x="4087494" y="1303568"/>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rPr>
              <a:t>Storyline#1</a:t>
            </a:r>
          </a:p>
        </p:txBody>
      </p:sp>
      <p:sp>
        <p:nvSpPr>
          <p:cNvPr id="7" name="Ellipse 6">
            <a:extLst>
              <a:ext uri="{FF2B5EF4-FFF2-40B4-BE49-F238E27FC236}">
                <a16:creationId xmlns:a16="http://schemas.microsoft.com/office/drawing/2014/main" id="{770D3A02-18C4-414D-2CD9-5DE8A1215E69}"/>
              </a:ext>
            </a:extLst>
          </p:cNvPr>
          <p:cNvSpPr/>
          <p:nvPr/>
        </p:nvSpPr>
        <p:spPr>
          <a:xfrm>
            <a:off x="1496922" y="2785048"/>
            <a:ext cx="1896174" cy="106761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EU livestock sector 2020 (=baseline)</a:t>
            </a:r>
          </a:p>
        </p:txBody>
      </p:sp>
      <p:sp>
        <p:nvSpPr>
          <p:cNvPr id="8" name="Flèche vers le haut 7">
            <a:extLst>
              <a:ext uri="{FF2B5EF4-FFF2-40B4-BE49-F238E27FC236}">
                <a16:creationId xmlns:a16="http://schemas.microsoft.com/office/drawing/2014/main" id="{1503DBB0-C03D-015B-CD7F-67EB77C2D556}"/>
              </a:ext>
            </a:extLst>
          </p:cNvPr>
          <p:cNvSpPr>
            <a:spLocks/>
          </p:cNvSpPr>
          <p:nvPr/>
        </p:nvSpPr>
        <p:spPr>
          <a:xfrm rot="5400000" flipH="1">
            <a:off x="3672568" y="3084680"/>
            <a:ext cx="200728" cy="4244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72" b="0" i="0" u="none" strike="noStrike" kern="1200" cap="none" spc="0" normalizeH="0" baseline="0" dirty="0">
              <a:ln>
                <a:noFill/>
              </a:ln>
              <a:solidFill>
                <a:srgbClr val="A5E6DF"/>
              </a:solidFill>
              <a:effectLst/>
              <a:uLnTx/>
              <a:uFillTx/>
              <a:latin typeface="Corbel" panose="020B0503020204020204"/>
              <a:ea typeface="+mn-ea"/>
              <a:cs typeface="+mn-cs"/>
            </a:endParaRPr>
          </a:p>
        </p:txBody>
      </p:sp>
      <p:sp>
        <p:nvSpPr>
          <p:cNvPr id="9" name="Ellipse 8">
            <a:extLst>
              <a:ext uri="{FF2B5EF4-FFF2-40B4-BE49-F238E27FC236}">
                <a16:creationId xmlns:a16="http://schemas.microsoft.com/office/drawing/2014/main" id="{27CB55F0-9426-181F-460B-CE61931FC7A0}"/>
              </a:ext>
            </a:extLst>
          </p:cNvPr>
          <p:cNvSpPr/>
          <p:nvPr/>
        </p:nvSpPr>
        <p:spPr>
          <a:xfrm>
            <a:off x="4128437" y="2108786"/>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Storyline#2</a:t>
            </a:r>
          </a:p>
        </p:txBody>
      </p:sp>
      <p:sp>
        <p:nvSpPr>
          <p:cNvPr id="10" name="Ellipse 9">
            <a:extLst>
              <a:ext uri="{FF2B5EF4-FFF2-40B4-BE49-F238E27FC236}">
                <a16:creationId xmlns:a16="http://schemas.microsoft.com/office/drawing/2014/main" id="{B1F3B5EC-F783-59A8-BE6C-C49E1F13AC38}"/>
              </a:ext>
            </a:extLst>
          </p:cNvPr>
          <p:cNvSpPr/>
          <p:nvPr/>
        </p:nvSpPr>
        <p:spPr>
          <a:xfrm>
            <a:off x="4196676" y="2941300"/>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Storyline#3</a:t>
            </a:r>
          </a:p>
        </p:txBody>
      </p:sp>
      <p:sp>
        <p:nvSpPr>
          <p:cNvPr id="11" name="Ellipse 10">
            <a:extLst>
              <a:ext uri="{FF2B5EF4-FFF2-40B4-BE49-F238E27FC236}">
                <a16:creationId xmlns:a16="http://schemas.microsoft.com/office/drawing/2014/main" id="{181682F5-3C2A-E386-C0FB-0A46F0E8F16E}"/>
              </a:ext>
            </a:extLst>
          </p:cNvPr>
          <p:cNvSpPr/>
          <p:nvPr/>
        </p:nvSpPr>
        <p:spPr>
          <a:xfrm>
            <a:off x="4210323" y="3760165"/>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Storyline#4</a:t>
            </a:r>
          </a:p>
        </p:txBody>
      </p:sp>
      <p:sp>
        <p:nvSpPr>
          <p:cNvPr id="12" name="ZoneTexte 11">
            <a:extLst>
              <a:ext uri="{FF2B5EF4-FFF2-40B4-BE49-F238E27FC236}">
                <a16:creationId xmlns:a16="http://schemas.microsoft.com/office/drawing/2014/main" id="{72124528-4252-F7CE-86AD-9760AA430DC0}"/>
              </a:ext>
            </a:extLst>
          </p:cNvPr>
          <p:cNvSpPr txBox="1"/>
          <p:nvPr/>
        </p:nvSpPr>
        <p:spPr>
          <a:xfrm>
            <a:off x="7084287" y="2309933"/>
            <a:ext cx="2164015" cy="1457698"/>
          </a:xfrm>
          <a:prstGeom prst="rect">
            <a:avLst/>
          </a:prstGeom>
          <a:noFill/>
          <a:ln w="12700">
            <a:solidFill>
              <a:schemeClr val="tx1">
                <a:lumMod val="75000"/>
              </a:schemeClr>
            </a:solidFill>
          </a:ln>
        </p:spPr>
        <p:txBody>
          <a:bodyPr wrap="square" lIns="36000" tIns="36000" rIns="36000" bIns="36000" rtlCol="0">
            <a:spAutoFit/>
          </a:bodyPr>
          <a:lstStyle/>
          <a:p>
            <a:pPr algn="ctr"/>
            <a:r>
              <a:rPr lang="en-GB" dirty="0"/>
              <a:t>2. Identify trade offs and synergies through assessment / modelling (Oct 2023-March 2025)</a:t>
            </a:r>
          </a:p>
        </p:txBody>
      </p:sp>
      <p:sp>
        <p:nvSpPr>
          <p:cNvPr id="13" name="ZoneTexte 12">
            <a:extLst>
              <a:ext uri="{FF2B5EF4-FFF2-40B4-BE49-F238E27FC236}">
                <a16:creationId xmlns:a16="http://schemas.microsoft.com/office/drawing/2014/main" id="{09EF3F75-9804-3DDB-7FB3-24A552AD0829}"/>
              </a:ext>
            </a:extLst>
          </p:cNvPr>
          <p:cNvSpPr txBox="1"/>
          <p:nvPr/>
        </p:nvSpPr>
        <p:spPr>
          <a:xfrm>
            <a:off x="681922" y="4038050"/>
            <a:ext cx="3073891" cy="830997"/>
          </a:xfrm>
          <a:prstGeom prst="rect">
            <a:avLst/>
          </a:prstGeom>
          <a:noFill/>
        </p:spPr>
        <p:txBody>
          <a:bodyPr wrap="square" rtlCol="0">
            <a:spAutoFit/>
          </a:bodyPr>
          <a:lstStyle/>
          <a:p>
            <a:pPr algn="ctr"/>
            <a:r>
              <a:rPr lang="en-GB" sz="1600" dirty="0"/>
              <a:t>1. Develop a </a:t>
            </a:r>
            <a:r>
              <a:rPr lang="en-GB" sz="1600" i="1" dirty="0"/>
              <a:t>set</a:t>
            </a:r>
            <a:r>
              <a:rPr lang="en-GB" sz="1600" dirty="0"/>
              <a:t> of storylines that cover the whole “transition space” (June 2022-Sept 2023)</a:t>
            </a:r>
          </a:p>
        </p:txBody>
      </p:sp>
      <p:sp>
        <p:nvSpPr>
          <p:cNvPr id="14" name="ZoneTexte 13">
            <a:extLst>
              <a:ext uri="{FF2B5EF4-FFF2-40B4-BE49-F238E27FC236}">
                <a16:creationId xmlns:a16="http://schemas.microsoft.com/office/drawing/2014/main" id="{61CE2600-0322-EF8B-185C-6AE08B8BB136}"/>
              </a:ext>
            </a:extLst>
          </p:cNvPr>
          <p:cNvSpPr txBox="1"/>
          <p:nvPr/>
        </p:nvSpPr>
        <p:spPr>
          <a:xfrm>
            <a:off x="6330779" y="5219130"/>
            <a:ext cx="4538756" cy="646331"/>
          </a:xfrm>
          <a:prstGeom prst="rect">
            <a:avLst/>
          </a:prstGeom>
          <a:noFill/>
          <a:ln w="12700">
            <a:noFill/>
          </a:ln>
        </p:spPr>
        <p:txBody>
          <a:bodyPr wrap="square" rtlCol="0">
            <a:spAutoFit/>
          </a:bodyPr>
          <a:lstStyle/>
          <a:p>
            <a:pPr algn="ctr"/>
            <a:r>
              <a:rPr lang="en-GB" dirty="0"/>
              <a:t>3. Recombine the storylines to minimize trade offs and synergies (Dec 2024-Setp 2025)</a:t>
            </a:r>
          </a:p>
        </p:txBody>
      </p:sp>
      <p:sp>
        <p:nvSpPr>
          <p:cNvPr id="15" name="Ellipse 14">
            <a:extLst>
              <a:ext uri="{FF2B5EF4-FFF2-40B4-BE49-F238E27FC236}">
                <a16:creationId xmlns:a16="http://schemas.microsoft.com/office/drawing/2014/main" id="{E5975333-E1A5-A015-E409-FD5C8BBD9B1F}"/>
              </a:ext>
            </a:extLst>
          </p:cNvPr>
          <p:cNvSpPr/>
          <p:nvPr/>
        </p:nvSpPr>
        <p:spPr>
          <a:xfrm>
            <a:off x="9962362" y="1318867"/>
            <a:ext cx="2120456" cy="107438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defRPr/>
            </a:pPr>
            <a:r>
              <a:rPr kumimoji="0" lang="en-GB" b="0" i="0" u="none" strike="noStrike" kern="1200" cap="none" spc="0" normalizeH="0" baseline="0" dirty="0">
                <a:ln>
                  <a:noFill/>
                </a:ln>
                <a:solidFill>
                  <a:srgbClr val="333333"/>
                </a:solidFill>
                <a:effectLst/>
                <a:uLnTx/>
                <a:uFillTx/>
                <a:latin typeface="Corbel" panose="020B0503020204020204"/>
              </a:rPr>
              <a:t>Scenario</a:t>
            </a:r>
            <a:r>
              <a:rPr lang="en-GB" dirty="0">
                <a:solidFill>
                  <a:srgbClr val="333333"/>
                </a:solidFill>
                <a:latin typeface="Corbel" panose="020B0503020204020204"/>
              </a:rPr>
              <a:t> A: </a:t>
            </a:r>
            <a:r>
              <a:rPr lang="fr-FR" dirty="0">
                <a:solidFill>
                  <a:srgbClr val="333333"/>
                </a:solidFill>
              </a:rPr>
              <a:t>EU </a:t>
            </a:r>
            <a:r>
              <a:rPr lang="fr-FR" dirty="0" err="1">
                <a:solidFill>
                  <a:srgbClr val="333333"/>
                </a:solidFill>
              </a:rPr>
              <a:t>livestock</a:t>
            </a:r>
            <a:r>
              <a:rPr lang="fr-FR" dirty="0">
                <a:solidFill>
                  <a:srgbClr val="333333"/>
                </a:solidFill>
              </a:rPr>
              <a:t> </a:t>
            </a:r>
            <a:r>
              <a:rPr lang="fr-FR" dirty="0" err="1">
                <a:solidFill>
                  <a:srgbClr val="333333"/>
                </a:solidFill>
              </a:rPr>
              <a:t>sector</a:t>
            </a:r>
            <a:r>
              <a:rPr lang="fr-FR" dirty="0">
                <a:solidFill>
                  <a:srgbClr val="333333"/>
                </a:solidFill>
              </a:rPr>
              <a:t> in 2050 </a:t>
            </a:r>
          </a:p>
        </p:txBody>
      </p:sp>
      <p:sp>
        <p:nvSpPr>
          <p:cNvPr id="16" name="Ellipse 15">
            <a:extLst>
              <a:ext uri="{FF2B5EF4-FFF2-40B4-BE49-F238E27FC236}">
                <a16:creationId xmlns:a16="http://schemas.microsoft.com/office/drawing/2014/main" id="{945284E5-9DF9-A0A6-C487-CC5D08FAA960}"/>
              </a:ext>
            </a:extLst>
          </p:cNvPr>
          <p:cNvSpPr/>
          <p:nvPr/>
        </p:nvSpPr>
        <p:spPr>
          <a:xfrm>
            <a:off x="10003305" y="2487253"/>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Scenario B</a:t>
            </a:r>
          </a:p>
        </p:txBody>
      </p:sp>
      <p:sp>
        <p:nvSpPr>
          <p:cNvPr id="17" name="Ellipse 16">
            <a:extLst>
              <a:ext uri="{FF2B5EF4-FFF2-40B4-BE49-F238E27FC236}">
                <a16:creationId xmlns:a16="http://schemas.microsoft.com/office/drawing/2014/main" id="{147939D8-1480-7BE6-039E-B5C9F0AF5CA8}"/>
              </a:ext>
            </a:extLst>
          </p:cNvPr>
          <p:cNvSpPr/>
          <p:nvPr/>
        </p:nvSpPr>
        <p:spPr>
          <a:xfrm>
            <a:off x="10071544" y="3319767"/>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Scenario C</a:t>
            </a:r>
          </a:p>
        </p:txBody>
      </p:sp>
      <p:sp>
        <p:nvSpPr>
          <p:cNvPr id="18" name="Ellipse 17">
            <a:extLst>
              <a:ext uri="{FF2B5EF4-FFF2-40B4-BE49-F238E27FC236}">
                <a16:creationId xmlns:a16="http://schemas.microsoft.com/office/drawing/2014/main" id="{72CE1F7A-109B-EFE6-82F2-BCD351F5C77A}"/>
              </a:ext>
            </a:extLst>
          </p:cNvPr>
          <p:cNvSpPr/>
          <p:nvPr/>
        </p:nvSpPr>
        <p:spPr>
          <a:xfrm>
            <a:off x="4221753" y="4560265"/>
            <a:ext cx="2120456" cy="71121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GB" dirty="0">
                <a:solidFill>
                  <a:srgbClr val="333333"/>
                </a:solidFill>
              </a:rPr>
              <a:t>Storyline#5</a:t>
            </a:r>
          </a:p>
        </p:txBody>
      </p:sp>
      <p:cxnSp>
        <p:nvCxnSpPr>
          <p:cNvPr id="19" name="Connecteur en angle 18">
            <a:extLst>
              <a:ext uri="{FF2B5EF4-FFF2-40B4-BE49-F238E27FC236}">
                <a16:creationId xmlns:a16="http://schemas.microsoft.com/office/drawing/2014/main" id="{545323F0-E05A-DEA3-8982-D5152BC55F51}"/>
              </a:ext>
            </a:extLst>
          </p:cNvPr>
          <p:cNvCxnSpPr>
            <a:cxnSpLocks/>
            <a:stCxn id="18" idx="4"/>
            <a:endCxn id="17" idx="4"/>
          </p:cNvCxnSpPr>
          <p:nvPr/>
        </p:nvCxnSpPr>
        <p:spPr>
          <a:xfrm rot="5400000" flipH="1" flipV="1">
            <a:off x="7586627" y="1726335"/>
            <a:ext cx="1240498" cy="5849791"/>
          </a:xfrm>
          <a:prstGeom prst="bentConnector3">
            <a:avLst>
              <a:gd name="adj1" fmla="val -22176"/>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Flèche vers le haut 19">
            <a:extLst>
              <a:ext uri="{FF2B5EF4-FFF2-40B4-BE49-F238E27FC236}">
                <a16:creationId xmlns:a16="http://schemas.microsoft.com/office/drawing/2014/main" id="{AA961C05-48FA-BA01-801F-BD249A612C5A}"/>
              </a:ext>
            </a:extLst>
          </p:cNvPr>
          <p:cNvSpPr>
            <a:spLocks/>
          </p:cNvSpPr>
          <p:nvPr/>
        </p:nvSpPr>
        <p:spPr>
          <a:xfrm rot="5400000" flipH="1">
            <a:off x="9491509" y="2787647"/>
            <a:ext cx="270178" cy="547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72" b="0" i="0" u="none" strike="noStrike" kern="1200" cap="none" spc="0" normalizeH="0" baseline="0" dirty="0">
              <a:ln>
                <a:noFill/>
              </a:ln>
              <a:solidFill>
                <a:srgbClr val="A5E6DF"/>
              </a:solidFill>
              <a:effectLst/>
              <a:uLnTx/>
              <a:uFillTx/>
              <a:latin typeface="Corbel" panose="020B0503020204020204"/>
              <a:ea typeface="+mn-ea"/>
              <a:cs typeface="+mn-cs"/>
            </a:endParaRPr>
          </a:p>
        </p:txBody>
      </p:sp>
      <p:cxnSp>
        <p:nvCxnSpPr>
          <p:cNvPr id="21" name="Connecteur en angle 20">
            <a:extLst>
              <a:ext uri="{FF2B5EF4-FFF2-40B4-BE49-F238E27FC236}">
                <a16:creationId xmlns:a16="http://schemas.microsoft.com/office/drawing/2014/main" id="{248DF589-24FD-E3CA-7311-A5ED64EFAC17}"/>
              </a:ext>
            </a:extLst>
          </p:cNvPr>
          <p:cNvCxnSpPr>
            <a:cxnSpLocks/>
            <a:stCxn id="15" idx="0"/>
            <a:endCxn id="7" idx="0"/>
          </p:cNvCxnSpPr>
          <p:nvPr/>
        </p:nvCxnSpPr>
        <p:spPr>
          <a:xfrm rot="16200000" flipH="1" flipV="1">
            <a:off x="6000709" y="-2236834"/>
            <a:ext cx="1466181" cy="8577581"/>
          </a:xfrm>
          <a:prstGeom prst="bentConnector3">
            <a:avLst>
              <a:gd name="adj1" fmla="val -5681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B6C13F08-456D-F1FF-43B8-2E16DE99DA42}"/>
              </a:ext>
            </a:extLst>
          </p:cNvPr>
          <p:cNvSpPr txBox="1"/>
          <p:nvPr/>
        </p:nvSpPr>
        <p:spPr>
          <a:xfrm>
            <a:off x="4617094" y="154336"/>
            <a:ext cx="4981580" cy="646331"/>
          </a:xfrm>
          <a:prstGeom prst="rect">
            <a:avLst/>
          </a:prstGeom>
          <a:noFill/>
          <a:ln w="12700">
            <a:noFill/>
          </a:ln>
        </p:spPr>
        <p:txBody>
          <a:bodyPr wrap="square" rtlCol="0">
            <a:spAutoFit/>
          </a:bodyPr>
          <a:lstStyle/>
          <a:p>
            <a:pPr algn="ctr"/>
            <a:r>
              <a:rPr lang="en-GB" dirty="0"/>
              <a:t>4. “</a:t>
            </a:r>
            <a:r>
              <a:rPr lang="en-GB" dirty="0" err="1"/>
              <a:t>Backcast</a:t>
            </a:r>
            <a:r>
              <a:rPr lang="en-GB" dirty="0"/>
              <a:t>” from the 2050 pictures to 2020 to create transition pathways (Sept 2025-June 2026)</a:t>
            </a:r>
          </a:p>
        </p:txBody>
      </p:sp>
      <p:sp>
        <p:nvSpPr>
          <p:cNvPr id="23" name="Rectangle : coins arrondis 22">
            <a:extLst>
              <a:ext uri="{FF2B5EF4-FFF2-40B4-BE49-F238E27FC236}">
                <a16:creationId xmlns:a16="http://schemas.microsoft.com/office/drawing/2014/main" id="{801FB850-86F2-4806-E9C5-6AA83C28F524}"/>
              </a:ext>
            </a:extLst>
          </p:cNvPr>
          <p:cNvSpPr/>
          <p:nvPr/>
        </p:nvSpPr>
        <p:spPr>
          <a:xfrm>
            <a:off x="3755813" y="1151180"/>
            <a:ext cx="2663883" cy="4358647"/>
          </a:xfrm>
          <a:prstGeom prst="roundRect">
            <a:avLst/>
          </a:prstGeom>
          <a:solidFill>
            <a:schemeClr val="accent1">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36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animBg="1"/>
      <p:bldP spid="16" grpId="0" animBg="1"/>
      <p:bldP spid="17" grpId="0" animBg="1"/>
      <p:bldP spid="18" grpId="0" animBg="1"/>
      <p:bldP spid="20" grpId="0" animBg="1"/>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8CF15-C3CF-C5EB-D3E6-686747A00EE0}"/>
              </a:ext>
            </a:extLst>
          </p:cNvPr>
          <p:cNvSpPr>
            <a:spLocks noGrp="1"/>
          </p:cNvSpPr>
          <p:nvPr>
            <p:ph type="title"/>
          </p:nvPr>
        </p:nvSpPr>
        <p:spPr/>
        <p:txBody>
          <a:bodyPr/>
          <a:lstStyle/>
          <a:p>
            <a:r>
              <a:rPr lang="fr-FR" dirty="0"/>
              <a:t>Le statut des récits présentés</a:t>
            </a:r>
          </a:p>
        </p:txBody>
      </p:sp>
      <p:sp>
        <p:nvSpPr>
          <p:cNvPr id="3" name="Espace réservé de la date 2">
            <a:extLst>
              <a:ext uri="{FF2B5EF4-FFF2-40B4-BE49-F238E27FC236}">
                <a16:creationId xmlns:a16="http://schemas.microsoft.com/office/drawing/2014/main" id="{C01079E2-A5AD-14E2-6D93-E54A0CE48424}"/>
              </a:ext>
            </a:extLst>
          </p:cNvPr>
          <p:cNvSpPr>
            <a:spLocks noGrp="1"/>
          </p:cNvSpPr>
          <p:nvPr>
            <p:ph type="dt" sz="half" idx="10"/>
          </p:nvPr>
        </p:nvSpPr>
        <p:spPr/>
        <p:txBody>
          <a:bodyPr/>
          <a:lstStyle/>
          <a:p>
            <a:fld id="{03C22ED7-A773-004A-891C-965DE9BE54BF}" type="datetime1">
              <a:rPr lang="fr-FR" smtClean="0"/>
              <a:t>11/03/2025</a:t>
            </a:fld>
            <a:endParaRPr lang="fr-FR" dirty="0"/>
          </a:p>
        </p:txBody>
      </p:sp>
      <p:sp>
        <p:nvSpPr>
          <p:cNvPr id="4" name="Espace réservé du texte 3">
            <a:extLst>
              <a:ext uri="{FF2B5EF4-FFF2-40B4-BE49-F238E27FC236}">
                <a16:creationId xmlns:a16="http://schemas.microsoft.com/office/drawing/2014/main" id="{6854B4F8-B49C-788A-BFC5-03CFE8C00885}"/>
              </a:ext>
            </a:extLst>
          </p:cNvPr>
          <p:cNvSpPr>
            <a:spLocks noGrp="1"/>
          </p:cNvSpPr>
          <p:nvPr>
            <p:ph type="body" sz="quarter" idx="11"/>
          </p:nvPr>
        </p:nvSpPr>
        <p:spPr/>
        <p:txBody>
          <a:bodyPr/>
          <a:lstStyle/>
          <a:p>
            <a:r>
              <a:rPr lang="fr-FR" dirty="0"/>
              <a:t>Une manière de raconter une transformation de l’élevage en « suivant » une logique, un principe de base</a:t>
            </a:r>
          </a:p>
          <a:p>
            <a:r>
              <a:rPr lang="fr-FR" dirty="0"/>
              <a:t>« qu’est ce qui se passerait si le secteur de l’élevage évoluait selon la logique / le principe X ? » – sans présager du caractère désirable ou faisable de ce futur possible</a:t>
            </a:r>
          </a:p>
          <a:p>
            <a:r>
              <a:rPr lang="fr-FR" dirty="0"/>
              <a:t>Peu d’attention – jusque là – aux conditions de leur déploiement</a:t>
            </a:r>
          </a:p>
          <a:p>
            <a:r>
              <a:rPr lang="fr-FR" dirty="0"/>
              <a:t>Quant aux impacts : leur évaluation est en cours ! </a:t>
            </a:r>
          </a:p>
          <a:p>
            <a:endParaRPr lang="fr-FR" dirty="0"/>
          </a:p>
        </p:txBody>
      </p:sp>
    </p:spTree>
    <p:extLst>
      <p:ext uri="{BB962C8B-B14F-4D97-AF65-F5344CB8AC3E}">
        <p14:creationId xmlns:p14="http://schemas.microsoft.com/office/powerpoint/2010/main" val="27854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The “founding principles” of the five storylines</a:t>
            </a:r>
          </a:p>
        </p:txBody>
      </p:sp>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891540" y="1877049"/>
            <a:ext cx="10801350" cy="4124199"/>
          </a:xfrm>
        </p:spPr>
        <p:txBody>
          <a:bodyPr>
            <a:noAutofit/>
          </a:bodyPr>
          <a:lstStyle/>
          <a:p>
            <a:pPr marL="285750" indent="-285750" algn="l">
              <a:lnSpc>
                <a:spcPct val="100000"/>
              </a:lnSpc>
              <a:spcBef>
                <a:spcPts val="300"/>
              </a:spcBef>
              <a:buFont typeface="Arial" panose="020B0604020202020204" pitchFamily="34" charset="0"/>
              <a:buChar char="•"/>
            </a:pPr>
            <a:r>
              <a:rPr lang="en-GB" b="1" dirty="0"/>
              <a:t>Feed no food</a:t>
            </a:r>
            <a:r>
              <a:rPr lang="en-GB" dirty="0"/>
              <a:t>: feed-food competition is reduced to its minimum, while agrobiodiversity conservation is integrated into agricultural practices</a:t>
            </a:r>
          </a:p>
          <a:p>
            <a:pPr marL="285750" indent="-285750" algn="l">
              <a:lnSpc>
                <a:spcPct val="100000"/>
              </a:lnSpc>
              <a:spcBef>
                <a:spcPts val="300"/>
              </a:spcBef>
              <a:buFont typeface="Arial" panose="020B0604020202020204" pitchFamily="34" charset="0"/>
              <a:buChar char="•"/>
            </a:pPr>
            <a:r>
              <a:rPr lang="en-GB" b="1" dirty="0"/>
              <a:t>Efficiency first</a:t>
            </a:r>
            <a:r>
              <a:rPr lang="en-GB" dirty="0"/>
              <a:t>: the focus is on increased feed conversion efficiency of animal productions as a key lever to reach environmental performance. The search for efficiency extends beyond </a:t>
            </a:r>
            <a:r>
              <a:rPr lang="en-GB" dirty="0" err="1"/>
              <a:t>th</a:t>
            </a:r>
            <a:r>
              <a:rPr lang="en-GB" dirty="0"/>
              <a:t> livestock systems, to the processing industry, that transitions following a strong “industrial ecology” approach</a:t>
            </a:r>
          </a:p>
          <a:p>
            <a:pPr marL="285750" indent="-285750" algn="l">
              <a:lnSpc>
                <a:spcPct val="100000"/>
              </a:lnSpc>
              <a:spcBef>
                <a:spcPts val="300"/>
              </a:spcBef>
              <a:buFont typeface="Arial" panose="020B0604020202020204" pitchFamily="34" charset="0"/>
              <a:buChar char="•"/>
            </a:pPr>
            <a:r>
              <a:rPr lang="en-GB" b="1" dirty="0"/>
              <a:t>Rural renaissance</a:t>
            </a:r>
            <a:r>
              <a:rPr lang="en-GB" dirty="0"/>
              <a:t>: livestock sector transformations contribute to revitalize rural communities through the maintenance of a strong agricultural dynamics across landscapes, a greater level of autonomy for farmers that deliver not only food but also a range of ecosystem services, through more local systems. </a:t>
            </a:r>
          </a:p>
          <a:p>
            <a:pPr marL="285750" indent="-285750" algn="l">
              <a:lnSpc>
                <a:spcPct val="100000"/>
              </a:lnSpc>
              <a:spcBef>
                <a:spcPts val="300"/>
              </a:spcBef>
              <a:buFont typeface="Arial" panose="020B0604020202020204" pitchFamily="34" charset="0"/>
              <a:buChar char="•"/>
            </a:pPr>
            <a:r>
              <a:rPr lang="en-GB" b="1" dirty="0"/>
              <a:t>High animal welfare</a:t>
            </a:r>
            <a:r>
              <a:rPr lang="en-GB" dirty="0"/>
              <a:t>: the objective is to maximize the positive experience of animals throughout the value chains, and to increase animals agency over their own lives, e.g., by providing interesting indoor and outdoor spaces or robotic milking, which encourages individual choice.</a:t>
            </a:r>
          </a:p>
          <a:p>
            <a:pPr marL="285750" indent="-285750" algn="l">
              <a:lnSpc>
                <a:spcPct val="100000"/>
              </a:lnSpc>
              <a:spcBef>
                <a:spcPts val="300"/>
              </a:spcBef>
              <a:buFont typeface="Arial" panose="020B0604020202020204" pitchFamily="34" charset="0"/>
              <a:buChar char="•"/>
            </a:pPr>
            <a:r>
              <a:rPr lang="en-GB" b="1" dirty="0"/>
              <a:t>A </a:t>
            </a:r>
            <a:r>
              <a:rPr lang="en-GB" b="1" dirty="0" err="1"/>
              <a:t>stockfree</a:t>
            </a:r>
            <a:r>
              <a:rPr lang="en-GB" b="1" dirty="0"/>
              <a:t> Europe</a:t>
            </a:r>
            <a:r>
              <a:rPr lang="en-GB" dirty="0"/>
              <a:t>: the progressive disappearance of production-oriented livestock systems across Europe, and with it of the industrial production capacity at all stages </a:t>
            </a:r>
          </a:p>
        </p:txBody>
      </p:sp>
    </p:spTree>
    <p:extLst>
      <p:ext uri="{BB962C8B-B14F-4D97-AF65-F5344CB8AC3E}">
        <p14:creationId xmlns:p14="http://schemas.microsoft.com/office/powerpoint/2010/main" val="26420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5B28C-635E-D74B-88C4-08671101AA28}"/>
              </a:ext>
            </a:extLst>
          </p:cNvPr>
          <p:cNvSpPr>
            <a:spLocks noGrp="1"/>
          </p:cNvSpPr>
          <p:nvPr>
            <p:ph type="title"/>
          </p:nvPr>
        </p:nvSpPr>
        <p:spPr/>
        <p:txBody>
          <a:bodyPr/>
          <a:lstStyle/>
          <a:p>
            <a:r>
              <a:rPr lang="en-GB" dirty="0"/>
              <a:t>Introduction and messages </a:t>
            </a:r>
            <a:r>
              <a:rPr lang="en-GB" dirty="0" err="1"/>
              <a:t>clés</a:t>
            </a:r>
            <a:endParaRPr lang="en-GB" dirty="0"/>
          </a:p>
        </p:txBody>
      </p:sp>
      <p:sp>
        <p:nvSpPr>
          <p:cNvPr id="4" name="Espace réservé du texte 3">
            <a:extLst>
              <a:ext uri="{FF2B5EF4-FFF2-40B4-BE49-F238E27FC236}">
                <a16:creationId xmlns:a16="http://schemas.microsoft.com/office/drawing/2014/main" id="{8CA678EC-E702-A846-B1D2-17C885D28FA4}"/>
              </a:ext>
            </a:extLst>
          </p:cNvPr>
          <p:cNvSpPr>
            <a:spLocks noGrp="1"/>
          </p:cNvSpPr>
          <p:nvPr>
            <p:ph type="body" sz="quarter" idx="11"/>
          </p:nvPr>
        </p:nvSpPr>
        <p:spPr/>
        <p:txBody>
          <a:bodyPr>
            <a:noAutofit/>
          </a:bodyPr>
          <a:lstStyle/>
          <a:p>
            <a:pPr>
              <a:spcBef>
                <a:spcPts val="300"/>
              </a:spcBef>
            </a:pPr>
            <a:r>
              <a:rPr lang="fr-FR" sz="2400" dirty="0"/>
              <a:t>L’élevage, au cœur de la durabilité du système alimentaire…</a:t>
            </a:r>
          </a:p>
          <a:p>
            <a:pPr>
              <a:spcBef>
                <a:spcPts val="300"/>
              </a:spcBef>
            </a:pPr>
            <a:r>
              <a:rPr lang="fr-FR" dirty="0"/>
              <a:t>… et en même temps objet de vives tensions, controverses, débats</a:t>
            </a:r>
          </a:p>
          <a:p>
            <a:pPr>
              <a:spcBef>
                <a:spcPts val="300"/>
              </a:spcBef>
            </a:pPr>
            <a:r>
              <a:rPr lang="fr-FR" dirty="0"/>
              <a:t>… et de prise de position souvent très « tranchées »… mais partiales !</a:t>
            </a:r>
          </a:p>
          <a:p>
            <a:pPr>
              <a:spcBef>
                <a:spcPts val="300"/>
              </a:spcBef>
            </a:pPr>
            <a:r>
              <a:rPr lang="fr-FR" dirty="0"/>
              <a:t>La nécessité d’une conversation apaisée pour trouver des voies de sortie</a:t>
            </a:r>
          </a:p>
          <a:p>
            <a:pPr marL="758817" lvl="1" indent="-457200">
              <a:spcBef>
                <a:spcPts val="300"/>
              </a:spcBef>
              <a:buFont typeface="+mj-lt"/>
              <a:buAutoNum type="arabicPeriod"/>
            </a:pPr>
            <a:r>
              <a:rPr lang="fr-FR" dirty="0"/>
              <a:t>Reconnaître l’intrication des enjeux (sociaux, éco, </a:t>
            </a:r>
            <a:r>
              <a:rPr lang="fr-FR" dirty="0" err="1"/>
              <a:t>env</a:t>
            </a:r>
            <a:r>
              <a:rPr lang="fr-FR" dirty="0"/>
              <a:t>, culturels…) en se donnant une représentation la plus juste possible du système alimentaire</a:t>
            </a:r>
          </a:p>
          <a:p>
            <a:pPr marL="758817" lvl="1" indent="-457200">
              <a:spcBef>
                <a:spcPts val="300"/>
              </a:spcBef>
              <a:buFont typeface="+mj-lt"/>
              <a:buAutoNum type="arabicPeriod"/>
            </a:pPr>
            <a:r>
              <a:rPr lang="fr-FR" dirty="0"/>
              <a:t>Les scénarios dans PATHWAYS : prendre au sérieux les revendications des uns et des autres à avoir « la » solution… et la tester jusqu’au bout</a:t>
            </a:r>
          </a:p>
          <a:p>
            <a:pPr marL="758817" lvl="1" indent="-457200">
              <a:spcBef>
                <a:spcPts val="300"/>
              </a:spcBef>
              <a:buFont typeface="+mj-lt"/>
              <a:buAutoNum type="arabicPeriod"/>
            </a:pPr>
            <a:r>
              <a:rPr lang="fr-FR" dirty="0"/>
              <a:t>… pour identifier compromis et synergies dans une approche </a:t>
            </a:r>
            <a:r>
              <a:rPr lang="fr-FR" i="1" dirty="0"/>
              <a:t>située</a:t>
            </a:r>
            <a:r>
              <a:rPr lang="fr-FR" dirty="0"/>
              <a:t> de la transition</a:t>
            </a:r>
          </a:p>
        </p:txBody>
      </p:sp>
    </p:spTree>
    <p:extLst>
      <p:ext uri="{BB962C8B-B14F-4D97-AF65-F5344CB8AC3E}">
        <p14:creationId xmlns:p14="http://schemas.microsoft.com/office/powerpoint/2010/main" val="5650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Feed no food</a:t>
            </a:r>
          </a:p>
        </p:txBody>
      </p:sp>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874531" y="1396989"/>
            <a:ext cx="10626907" cy="4763781"/>
          </a:xfrm>
        </p:spPr>
        <p:txBody>
          <a:bodyPr>
            <a:noAutofit/>
          </a:bodyPr>
          <a:lstStyle/>
          <a:p>
            <a:pPr marL="285750" indent="-285750" algn="l">
              <a:lnSpc>
                <a:spcPct val="100000"/>
              </a:lnSpc>
              <a:spcBef>
                <a:spcPts val="300"/>
              </a:spcBef>
              <a:buFont typeface="Arial" panose="020B0604020202020204" pitchFamily="34" charset="0"/>
              <a:buChar char="•"/>
            </a:pPr>
            <a:r>
              <a:rPr lang="en-GB" b="1" dirty="0"/>
              <a:t>Livestock systems</a:t>
            </a:r>
            <a:r>
              <a:rPr lang="en-GB" dirty="0"/>
              <a:t>: ruminants are fed a 100% forage diet (permanent grassland + ley) in adaptive systems (more or less intensive depending on the context), under the assumption of maintaining the area under permanent grassland across Europe. </a:t>
            </a:r>
            <a:r>
              <a:rPr lang="en-GB" dirty="0" err="1"/>
              <a:t>Monogastrics</a:t>
            </a:r>
            <a:r>
              <a:rPr lang="en-GB" dirty="0"/>
              <a:t> are fed on food waste and by product. </a:t>
            </a:r>
          </a:p>
          <a:p>
            <a:pPr marL="285750" indent="-285750" algn="l">
              <a:lnSpc>
                <a:spcPct val="100000"/>
              </a:lnSpc>
              <a:spcBef>
                <a:spcPts val="300"/>
              </a:spcBef>
              <a:buFont typeface="Arial" panose="020B0604020202020204" pitchFamily="34" charset="0"/>
              <a:buChar char="•"/>
            </a:pPr>
            <a:r>
              <a:rPr lang="en-GB" b="1" dirty="0"/>
              <a:t>Landscape</a:t>
            </a:r>
            <a:r>
              <a:rPr lang="en-GB" dirty="0"/>
              <a:t>: reintroduction of ruminants in arable dominated areas for fertility transfer and ley management. The land previously cropped for feed serve increasingly for legumes, fruits and vegetables for human consumption, but also for tree planting, cereal export or biofuel production</a:t>
            </a:r>
          </a:p>
          <a:p>
            <a:pPr marL="285750" indent="-285750" algn="l">
              <a:lnSpc>
                <a:spcPct val="100000"/>
              </a:lnSpc>
              <a:spcBef>
                <a:spcPts val="300"/>
              </a:spcBef>
              <a:buFont typeface="Arial" panose="020B0604020202020204" pitchFamily="34" charset="0"/>
              <a:buChar char="•"/>
            </a:pPr>
            <a:r>
              <a:rPr lang="en-GB" b="1" dirty="0"/>
              <a:t>Transport</a:t>
            </a:r>
            <a:r>
              <a:rPr lang="en-GB" dirty="0"/>
              <a:t>: transport time for ruminants might increase to reach the different grazing sites</a:t>
            </a:r>
          </a:p>
          <a:p>
            <a:pPr marL="285750" indent="-285750" algn="l">
              <a:lnSpc>
                <a:spcPct val="100000"/>
              </a:lnSpc>
              <a:spcBef>
                <a:spcPts val="300"/>
              </a:spcBef>
              <a:buFont typeface="Arial" panose="020B0604020202020204" pitchFamily="34" charset="0"/>
              <a:buChar char="•"/>
            </a:pPr>
            <a:r>
              <a:rPr lang="en-GB" b="1" dirty="0"/>
              <a:t>Processing industry</a:t>
            </a:r>
            <a:r>
              <a:rPr lang="en-GB" dirty="0"/>
              <a:t>: the likely decrease in volumes leads to restructuration of the facilities and a decrease in their number (both dairy and meat) + increase in shorter supply chains</a:t>
            </a:r>
          </a:p>
          <a:p>
            <a:pPr marL="285750" indent="-285750" algn="l">
              <a:lnSpc>
                <a:spcPct val="100000"/>
              </a:lnSpc>
              <a:spcBef>
                <a:spcPts val="300"/>
              </a:spcBef>
              <a:buFont typeface="Arial" panose="020B0604020202020204" pitchFamily="34" charset="0"/>
              <a:buChar char="•"/>
            </a:pPr>
            <a:r>
              <a:rPr lang="en-GB" b="1" dirty="0"/>
              <a:t>Retail</a:t>
            </a:r>
            <a:r>
              <a:rPr lang="en-GB" dirty="0"/>
              <a:t>: promote a shift to plant-based diets, while offering imported monogastric proteins alongside certified high-quality ruminant products</a:t>
            </a:r>
          </a:p>
          <a:p>
            <a:pPr marL="285750" indent="-285750" algn="l">
              <a:lnSpc>
                <a:spcPct val="100000"/>
              </a:lnSpc>
              <a:spcBef>
                <a:spcPts val="300"/>
              </a:spcBef>
              <a:buFont typeface="Arial" panose="020B0604020202020204" pitchFamily="34" charset="0"/>
              <a:buChar char="•"/>
            </a:pPr>
            <a:r>
              <a:rPr lang="en-GB" b="1" dirty="0"/>
              <a:t>Trade</a:t>
            </a:r>
            <a:r>
              <a:rPr lang="en-GB" dirty="0"/>
              <a:t>: trade of human-edible feed ceases entirely, yet the import of animal proteins increases slightly as consumption patterns do not change significantly enough to compensate the decrease in production</a:t>
            </a:r>
          </a:p>
          <a:p>
            <a:pPr marL="285750" indent="-285750" algn="l">
              <a:lnSpc>
                <a:spcPct val="100000"/>
              </a:lnSpc>
              <a:spcBef>
                <a:spcPts val="300"/>
              </a:spcBef>
              <a:buFont typeface="Arial" panose="020B0604020202020204" pitchFamily="34" charset="0"/>
              <a:buChar char="•"/>
            </a:pPr>
            <a:endParaRPr lang="en-GB" dirty="0"/>
          </a:p>
        </p:txBody>
      </p:sp>
    </p:spTree>
    <p:extLst>
      <p:ext uri="{BB962C8B-B14F-4D97-AF65-F5344CB8AC3E}">
        <p14:creationId xmlns:p14="http://schemas.microsoft.com/office/powerpoint/2010/main" val="7285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1045028" y="1877049"/>
            <a:ext cx="10232571" cy="4124199"/>
          </a:xfrm>
        </p:spPr>
        <p:txBody>
          <a:bodyPr>
            <a:noAutofit/>
          </a:bodyPr>
          <a:lstStyle/>
          <a:p>
            <a:pPr marL="285750" indent="-285750" algn="l">
              <a:lnSpc>
                <a:spcPct val="100000"/>
              </a:lnSpc>
              <a:spcBef>
                <a:spcPts val="300"/>
              </a:spcBef>
              <a:buFont typeface="Arial" panose="020B0604020202020204" pitchFamily="34" charset="0"/>
              <a:buChar char="•"/>
            </a:pPr>
            <a:r>
              <a:rPr lang="en-GB" b="1" dirty="0"/>
              <a:t>Livestock systems</a:t>
            </a:r>
            <a:r>
              <a:rPr lang="en-GB" dirty="0"/>
              <a:t>: strong increase in feed conversion efficiency through the use of technology (precision feeding, etc), but systems are still highly dependent on external inputs. The share of animals kept indoor to increase their efficiency greatly increases, with an expansion in monogastric production and a decrease in ruminant systems (especially suckler cows). Farm concentration also continues. </a:t>
            </a:r>
          </a:p>
          <a:p>
            <a:pPr marL="285750" indent="-285750" algn="l">
              <a:lnSpc>
                <a:spcPct val="100000"/>
              </a:lnSpc>
              <a:spcBef>
                <a:spcPts val="300"/>
              </a:spcBef>
              <a:buFont typeface="Arial" panose="020B0604020202020204" pitchFamily="34" charset="0"/>
              <a:buChar char="•"/>
            </a:pPr>
            <a:r>
              <a:rPr lang="en-GB" b="1" dirty="0"/>
              <a:t>Landscape</a:t>
            </a:r>
            <a:r>
              <a:rPr lang="en-GB" dirty="0"/>
              <a:t>: regional concentration continues, with a growing disconnection between animal and vegetal production. </a:t>
            </a:r>
          </a:p>
          <a:p>
            <a:pPr marL="285750" indent="-285750" algn="l">
              <a:lnSpc>
                <a:spcPct val="100000"/>
              </a:lnSpc>
              <a:spcBef>
                <a:spcPts val="300"/>
              </a:spcBef>
              <a:buFont typeface="Arial" panose="020B0604020202020204" pitchFamily="34" charset="0"/>
              <a:buChar char="•"/>
            </a:pPr>
            <a:r>
              <a:rPr lang="en-GB" b="1" dirty="0"/>
              <a:t>Processing industry</a:t>
            </a:r>
            <a:r>
              <a:rPr lang="en-GB" dirty="0"/>
              <a:t>: the concentration of the industry continues to enable economies of scale and industrial ecology approaches, with greater standardisation and automation of processes</a:t>
            </a:r>
          </a:p>
          <a:p>
            <a:pPr marL="285750" indent="-285750" algn="l">
              <a:lnSpc>
                <a:spcPct val="100000"/>
              </a:lnSpc>
              <a:spcBef>
                <a:spcPts val="300"/>
              </a:spcBef>
              <a:buFont typeface="Arial" panose="020B0604020202020204" pitchFamily="34" charset="0"/>
              <a:buChar char="•"/>
            </a:pPr>
            <a:r>
              <a:rPr lang="en-GB" b="1" dirty="0"/>
              <a:t>Transport</a:t>
            </a:r>
            <a:r>
              <a:rPr lang="en-GB" dirty="0"/>
              <a:t>: transport time would be reduced due to the continued specialization &amp; concentration processes</a:t>
            </a:r>
          </a:p>
          <a:p>
            <a:pPr marL="285750" indent="-285750" algn="l">
              <a:lnSpc>
                <a:spcPct val="100000"/>
              </a:lnSpc>
              <a:spcBef>
                <a:spcPts val="300"/>
              </a:spcBef>
              <a:buFont typeface="Arial" panose="020B0604020202020204" pitchFamily="34" charset="0"/>
              <a:buChar char="•"/>
            </a:pPr>
            <a:r>
              <a:rPr lang="en-GB" b="1" dirty="0"/>
              <a:t>Retail</a:t>
            </a:r>
            <a:r>
              <a:rPr lang="en-GB" dirty="0"/>
              <a:t>: concentration continues. </a:t>
            </a:r>
            <a:endParaRPr lang="en-GB" b="1" dirty="0"/>
          </a:p>
          <a:p>
            <a:pPr marL="285750" indent="-285750" algn="l">
              <a:lnSpc>
                <a:spcPct val="100000"/>
              </a:lnSpc>
              <a:spcBef>
                <a:spcPts val="300"/>
              </a:spcBef>
              <a:buFont typeface="Arial" panose="020B0604020202020204" pitchFamily="34" charset="0"/>
              <a:buChar char="•"/>
            </a:pPr>
            <a:r>
              <a:rPr lang="en-GB" b="1" dirty="0"/>
              <a:t>Trade</a:t>
            </a:r>
            <a:r>
              <a:rPr lang="en-GB" dirty="0"/>
              <a:t>: exports of livestock products would increase, while increased intra-European trade would support maintaining self-sufficiency at the European level</a:t>
            </a:r>
          </a:p>
          <a:p>
            <a:pPr marL="285750" indent="-285750" algn="l">
              <a:lnSpc>
                <a:spcPct val="100000"/>
              </a:lnSpc>
              <a:spcBef>
                <a:spcPts val="300"/>
              </a:spcBef>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Efficiency first</a:t>
            </a:r>
          </a:p>
        </p:txBody>
      </p:sp>
    </p:spTree>
    <p:extLst>
      <p:ext uri="{BB962C8B-B14F-4D97-AF65-F5344CB8AC3E}">
        <p14:creationId xmlns:p14="http://schemas.microsoft.com/office/powerpoint/2010/main" val="53416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Rural renaissance</a:t>
            </a:r>
          </a:p>
        </p:txBody>
      </p:sp>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914400" y="1534149"/>
            <a:ext cx="11146291" cy="4124199"/>
          </a:xfrm>
        </p:spPr>
        <p:txBody>
          <a:bodyPr>
            <a:noAutofit/>
          </a:bodyPr>
          <a:lstStyle/>
          <a:p>
            <a:pPr marL="285750" indent="-285750" algn="l">
              <a:lnSpc>
                <a:spcPct val="100000"/>
              </a:lnSpc>
              <a:spcBef>
                <a:spcPts val="300"/>
              </a:spcBef>
              <a:buFont typeface="Arial" panose="020B0604020202020204" pitchFamily="34" charset="0"/>
              <a:buChar char="•"/>
            </a:pPr>
            <a:r>
              <a:rPr lang="en-GB" b="1" dirty="0"/>
              <a:t>Founding principle: </a:t>
            </a:r>
            <a:r>
              <a:rPr lang="en-GB" dirty="0"/>
              <a:t>livestock sector transformations contribute to revitalize rural communities</a:t>
            </a:r>
            <a:r>
              <a:rPr lang="en-GB" b="1" dirty="0"/>
              <a:t> </a:t>
            </a:r>
          </a:p>
          <a:p>
            <a:pPr marL="285750" indent="-285750" algn="l">
              <a:lnSpc>
                <a:spcPct val="100000"/>
              </a:lnSpc>
              <a:spcBef>
                <a:spcPts val="300"/>
              </a:spcBef>
              <a:buFont typeface="Arial" panose="020B0604020202020204" pitchFamily="34" charset="0"/>
              <a:buChar char="•"/>
            </a:pPr>
            <a:r>
              <a:rPr lang="en-GB" b="1" dirty="0"/>
              <a:t>Livestock systems</a:t>
            </a:r>
            <a:r>
              <a:rPr lang="en-GB" dirty="0"/>
              <a:t>: diversification and extensification of farms &amp; livestock systems to increase the range of ecosystem services rendered to society at the level of each farm. </a:t>
            </a:r>
          </a:p>
          <a:p>
            <a:pPr marL="742950" lvl="1" indent="-285750" algn="l">
              <a:lnSpc>
                <a:spcPct val="100000"/>
              </a:lnSpc>
              <a:spcBef>
                <a:spcPts val="300"/>
              </a:spcBef>
              <a:buFont typeface="Arial" panose="020B0604020202020204" pitchFamily="34" charset="0"/>
              <a:buChar char="•"/>
            </a:pPr>
            <a:r>
              <a:rPr lang="en-GB" sz="1600" dirty="0"/>
              <a:t>2/3 of small / medium farms, moderate to high labour intensity (incl. on farm processing), close to town</a:t>
            </a:r>
          </a:p>
          <a:p>
            <a:pPr marL="742950" lvl="1" indent="-285750" algn="l">
              <a:lnSpc>
                <a:spcPct val="100000"/>
              </a:lnSpc>
              <a:spcBef>
                <a:spcPts val="300"/>
              </a:spcBef>
              <a:buFont typeface="Arial" panose="020B0604020202020204" pitchFamily="34" charset="0"/>
              <a:buChar char="•"/>
            </a:pPr>
            <a:r>
              <a:rPr lang="en-GB" sz="1600" dirty="0"/>
              <a:t>1/3 of large farms that produce raw products, with a high degree of automation</a:t>
            </a:r>
          </a:p>
          <a:p>
            <a:pPr marL="285750" indent="-285750" algn="l">
              <a:lnSpc>
                <a:spcPct val="100000"/>
              </a:lnSpc>
              <a:spcBef>
                <a:spcPts val="300"/>
              </a:spcBef>
              <a:buFont typeface="Arial" panose="020B0604020202020204" pitchFamily="34" charset="0"/>
              <a:buChar char="•"/>
            </a:pPr>
            <a:r>
              <a:rPr lang="en-GB" b="1" dirty="0"/>
              <a:t>Landscape</a:t>
            </a:r>
            <a:r>
              <a:rPr lang="en-GB" dirty="0"/>
              <a:t>: More heterogeneous landscapes, thanks to the co-existence of diverse farms and the use of land sharing techniques to increase the provision of ecosystem services. </a:t>
            </a:r>
          </a:p>
          <a:p>
            <a:pPr marL="285750" indent="-285750" algn="l">
              <a:lnSpc>
                <a:spcPct val="100000"/>
              </a:lnSpc>
              <a:spcBef>
                <a:spcPts val="300"/>
              </a:spcBef>
              <a:buFont typeface="Arial" panose="020B0604020202020204" pitchFamily="34" charset="0"/>
              <a:buChar char="•"/>
            </a:pPr>
            <a:r>
              <a:rPr lang="en-GB" b="1" dirty="0"/>
              <a:t>Processing industry</a:t>
            </a:r>
            <a:r>
              <a:rPr lang="en-GB" dirty="0"/>
              <a:t>: partial </a:t>
            </a:r>
            <a:r>
              <a:rPr lang="en-GB" dirty="0" err="1"/>
              <a:t>relocalization</a:t>
            </a:r>
            <a:r>
              <a:rPr lang="en-GB" dirty="0"/>
              <a:t> of the industry through collaboration between farmers and local SMEs + slight increase in on-farm processing. Large facilities remain to process raw material produced in large farms. </a:t>
            </a:r>
          </a:p>
          <a:p>
            <a:pPr marL="285750" indent="-285750" algn="l">
              <a:lnSpc>
                <a:spcPct val="100000"/>
              </a:lnSpc>
              <a:spcBef>
                <a:spcPts val="300"/>
              </a:spcBef>
              <a:buFont typeface="Arial" panose="020B0604020202020204" pitchFamily="34" charset="0"/>
              <a:buChar char="•"/>
            </a:pPr>
            <a:r>
              <a:rPr lang="en-GB" b="1" dirty="0"/>
              <a:t>Transport</a:t>
            </a:r>
            <a:r>
              <a:rPr lang="en-GB" dirty="0"/>
              <a:t>: transport of live animals and unprocessed material decreases</a:t>
            </a:r>
          </a:p>
          <a:p>
            <a:pPr marL="285750" indent="-285750" algn="l">
              <a:lnSpc>
                <a:spcPct val="100000"/>
              </a:lnSpc>
              <a:spcBef>
                <a:spcPts val="300"/>
              </a:spcBef>
              <a:buFont typeface="Arial" panose="020B0604020202020204" pitchFamily="34" charset="0"/>
              <a:buChar char="•"/>
            </a:pPr>
            <a:r>
              <a:rPr lang="en-GB" b="1" dirty="0"/>
              <a:t>Retail</a:t>
            </a:r>
            <a:r>
              <a:rPr lang="en-GB" dirty="0"/>
              <a:t>: the role of traditional retail decreases. Local forms of food distribution (e.g., direct off-farm sales, delivery hubs, farmer markets, farmer shops, home delivery) gain in importance and local retail cooperatives organise diverse retail</a:t>
            </a:r>
          </a:p>
          <a:p>
            <a:pPr marL="285750" indent="-285750" algn="l">
              <a:lnSpc>
                <a:spcPct val="100000"/>
              </a:lnSpc>
              <a:spcBef>
                <a:spcPts val="300"/>
              </a:spcBef>
              <a:buFont typeface="Arial" panose="020B0604020202020204" pitchFamily="34" charset="0"/>
              <a:buChar char="•"/>
            </a:pPr>
            <a:r>
              <a:rPr lang="en-GB" b="1" dirty="0"/>
              <a:t>Trade</a:t>
            </a:r>
            <a:r>
              <a:rPr lang="en-GB" dirty="0"/>
              <a:t>: International trade outside of Europe is reduced, with a greater focus being given on supplying domestic European markets.</a:t>
            </a:r>
          </a:p>
          <a:p>
            <a:pPr marL="285750" indent="-285750" algn="l">
              <a:lnSpc>
                <a:spcPct val="100000"/>
              </a:lnSpc>
              <a:spcBef>
                <a:spcPts val="300"/>
              </a:spcBef>
              <a:buFont typeface="Arial" panose="020B0604020202020204" pitchFamily="34" charset="0"/>
              <a:buChar char="•"/>
            </a:pPr>
            <a:endParaRPr lang="en-GB" dirty="0"/>
          </a:p>
        </p:txBody>
      </p:sp>
    </p:spTree>
    <p:extLst>
      <p:ext uri="{BB962C8B-B14F-4D97-AF65-F5344CB8AC3E}">
        <p14:creationId xmlns:p14="http://schemas.microsoft.com/office/powerpoint/2010/main" val="201417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High animal welfare</a:t>
            </a:r>
          </a:p>
        </p:txBody>
      </p:sp>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914400" y="1534149"/>
            <a:ext cx="11146291" cy="4124199"/>
          </a:xfrm>
        </p:spPr>
        <p:txBody>
          <a:bodyPr>
            <a:noAutofit/>
          </a:bodyPr>
          <a:lstStyle/>
          <a:p>
            <a:pPr marL="285750" indent="-285750" algn="l">
              <a:lnSpc>
                <a:spcPct val="100000"/>
              </a:lnSpc>
              <a:spcBef>
                <a:spcPts val="300"/>
              </a:spcBef>
              <a:buFont typeface="Arial" panose="020B0604020202020204" pitchFamily="34" charset="0"/>
              <a:buChar char="•"/>
            </a:pPr>
            <a:r>
              <a:rPr lang="en-GB" sz="1600" b="1" dirty="0"/>
              <a:t>Founding principle: </a:t>
            </a:r>
            <a:r>
              <a:rPr lang="en-GB" sz="1600" dirty="0"/>
              <a:t>livestock sector transformations contribute to increase positive experiences for animals</a:t>
            </a:r>
            <a:endParaRPr lang="en-GB" sz="1600" b="1" dirty="0"/>
          </a:p>
          <a:p>
            <a:pPr marL="285750" indent="-285750" algn="l">
              <a:lnSpc>
                <a:spcPct val="100000"/>
              </a:lnSpc>
              <a:spcBef>
                <a:spcPts val="300"/>
              </a:spcBef>
              <a:buFont typeface="Arial" panose="020B0604020202020204" pitchFamily="34" charset="0"/>
              <a:buChar char="•"/>
            </a:pPr>
            <a:r>
              <a:rPr lang="en-GB" sz="1600" b="1" dirty="0"/>
              <a:t>Livestock systems</a:t>
            </a:r>
            <a:r>
              <a:rPr lang="en-GB" sz="1600" dirty="0"/>
              <a:t>: become overall less intensive, with animals being granted access to outdoor (=&gt; ∆– in stocking density) and  feed that reflects natural and diverse diets, while social structures will be respected as much as possible. Increase use of monitoring techniques will enable farmers to react to health related issues. </a:t>
            </a:r>
            <a:r>
              <a:rPr lang="en-GB" sz="1600" dirty="0" err="1"/>
              <a:t>Monogastrics</a:t>
            </a:r>
            <a:r>
              <a:rPr lang="en-GB" sz="1600" dirty="0"/>
              <a:t> likely to be hit harder than ruminants by such changes. </a:t>
            </a:r>
            <a:endParaRPr lang="en-GB" sz="1400" dirty="0"/>
          </a:p>
          <a:p>
            <a:pPr marL="285750" indent="-285750" algn="l">
              <a:lnSpc>
                <a:spcPct val="100000"/>
              </a:lnSpc>
              <a:spcBef>
                <a:spcPts val="300"/>
              </a:spcBef>
              <a:buFont typeface="Arial" panose="020B0604020202020204" pitchFamily="34" charset="0"/>
              <a:buChar char="•"/>
            </a:pPr>
            <a:r>
              <a:rPr lang="en-GB" sz="1600" b="1" dirty="0"/>
              <a:t>Landscape</a:t>
            </a:r>
            <a:r>
              <a:rPr lang="en-GB" sz="1600" dirty="0"/>
              <a:t>: Such changes in livestock system would lead to more diverse landscapes and a ∆– in stocking density. </a:t>
            </a:r>
          </a:p>
          <a:p>
            <a:pPr marL="285750" indent="-285750" algn="l">
              <a:lnSpc>
                <a:spcPct val="100000"/>
              </a:lnSpc>
              <a:spcBef>
                <a:spcPts val="300"/>
              </a:spcBef>
              <a:buFont typeface="Arial" panose="020B0604020202020204" pitchFamily="34" charset="0"/>
              <a:buChar char="•"/>
            </a:pPr>
            <a:r>
              <a:rPr lang="en-GB" sz="1600" b="1" dirty="0"/>
              <a:t>Transport</a:t>
            </a:r>
            <a:r>
              <a:rPr lang="en-GB" sz="1600" dirty="0"/>
              <a:t>: will be reduced due to a reduced specialisation of farms and regions and a relative decentralisation of abattoirs reducing distances and time in transit. Remaining transport will be improved to align with the Welfare Quality® principles</a:t>
            </a:r>
          </a:p>
          <a:p>
            <a:pPr marL="285750" indent="-285750" algn="l">
              <a:lnSpc>
                <a:spcPct val="100000"/>
              </a:lnSpc>
              <a:spcBef>
                <a:spcPts val="300"/>
              </a:spcBef>
              <a:buFont typeface="Arial" panose="020B0604020202020204" pitchFamily="34" charset="0"/>
              <a:buChar char="•"/>
            </a:pPr>
            <a:r>
              <a:rPr lang="en-GB" sz="1600" b="1" dirty="0"/>
              <a:t>Processing industry</a:t>
            </a:r>
            <a:r>
              <a:rPr lang="en-GB" sz="1600" dirty="0"/>
              <a:t>: a relative geographical de-concentration is expected that results in more, medium-sized abattoirs and dairies as well as an increase in mobile abattoirs and on-farm slaughter providers – but number of companies might ∆+. Restructuring of slaughter for pigs and poultry to more humane method</a:t>
            </a:r>
          </a:p>
          <a:p>
            <a:pPr marL="285750" indent="-285750" algn="l">
              <a:lnSpc>
                <a:spcPct val="100000"/>
              </a:lnSpc>
              <a:spcBef>
                <a:spcPts val="300"/>
              </a:spcBef>
              <a:buFont typeface="Arial" panose="020B0604020202020204" pitchFamily="34" charset="0"/>
              <a:buChar char="•"/>
            </a:pPr>
            <a:r>
              <a:rPr lang="en-GB" sz="1600" b="1" dirty="0"/>
              <a:t>Retail</a:t>
            </a:r>
            <a:r>
              <a:rPr lang="en-GB" sz="1600" dirty="0"/>
              <a:t>: the role of traditional retail decreases. Local forms of food distribution (e.g., direct off-farm sales, delivery hubs, farmer markets, farmer shops, home delivery) gain in importance and local retail cooperatives organise diverse retail</a:t>
            </a:r>
          </a:p>
          <a:p>
            <a:pPr marL="285750" indent="-285750" algn="l">
              <a:lnSpc>
                <a:spcPct val="100000"/>
              </a:lnSpc>
              <a:spcBef>
                <a:spcPts val="300"/>
              </a:spcBef>
              <a:buFont typeface="Arial" panose="020B0604020202020204" pitchFamily="34" charset="0"/>
              <a:buChar char="•"/>
            </a:pPr>
            <a:r>
              <a:rPr lang="en-GB" sz="1600" b="1" dirty="0"/>
              <a:t>Trade: </a:t>
            </a:r>
            <a:r>
              <a:rPr lang="en-GB" sz="1600" dirty="0"/>
              <a:t>low levels of trade of animals and animal products due to the protection of the European market against lower-standard imports. It is assumed that the restructuring of livestock systems in this way will have consequences for cropping systems, too</a:t>
            </a:r>
          </a:p>
        </p:txBody>
      </p:sp>
    </p:spTree>
    <p:extLst>
      <p:ext uri="{BB962C8B-B14F-4D97-AF65-F5344CB8AC3E}">
        <p14:creationId xmlns:p14="http://schemas.microsoft.com/office/powerpoint/2010/main" val="29429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9DBC-C061-48D4-A755-ABC367FC51A0}"/>
              </a:ext>
            </a:extLst>
          </p:cNvPr>
          <p:cNvSpPr>
            <a:spLocks noGrp="1"/>
          </p:cNvSpPr>
          <p:nvPr>
            <p:ph type="title"/>
          </p:nvPr>
        </p:nvSpPr>
        <p:spPr>
          <a:xfrm>
            <a:off x="485775" y="365125"/>
            <a:ext cx="11015663" cy="1325563"/>
          </a:xfrm>
        </p:spPr>
        <p:txBody>
          <a:bodyPr/>
          <a:lstStyle/>
          <a:p>
            <a:r>
              <a:rPr lang="en-GB" sz="4000" dirty="0"/>
              <a:t>A stock-free Europe</a:t>
            </a:r>
          </a:p>
        </p:txBody>
      </p:sp>
      <p:sp>
        <p:nvSpPr>
          <p:cNvPr id="5" name="Content Placeholder 4">
            <a:extLst>
              <a:ext uri="{FF2B5EF4-FFF2-40B4-BE49-F238E27FC236}">
                <a16:creationId xmlns:a16="http://schemas.microsoft.com/office/drawing/2014/main" id="{333C82D6-BF00-4B23-B6E0-E97FD6687B61}"/>
              </a:ext>
            </a:extLst>
          </p:cNvPr>
          <p:cNvSpPr>
            <a:spLocks noGrp="1"/>
          </p:cNvSpPr>
          <p:nvPr>
            <p:ph idx="1"/>
          </p:nvPr>
        </p:nvSpPr>
        <p:spPr>
          <a:xfrm>
            <a:off x="914400" y="1534149"/>
            <a:ext cx="11146291" cy="4124199"/>
          </a:xfrm>
        </p:spPr>
        <p:txBody>
          <a:bodyPr>
            <a:noAutofit/>
          </a:bodyPr>
          <a:lstStyle/>
          <a:p>
            <a:pPr marL="285750" indent="-285750" algn="l">
              <a:lnSpc>
                <a:spcPct val="100000"/>
              </a:lnSpc>
              <a:spcBef>
                <a:spcPts val="300"/>
              </a:spcBef>
              <a:buFont typeface="Arial" panose="020B0604020202020204" pitchFamily="34" charset="0"/>
              <a:buChar char="•"/>
            </a:pPr>
            <a:r>
              <a:rPr lang="en-GB" sz="1600" b="1" dirty="0"/>
              <a:t>Founding principle: </a:t>
            </a:r>
            <a:r>
              <a:rPr lang="en-GB" sz="1600" dirty="0"/>
              <a:t>the progressive disappearance of any type of livestock across Europe. </a:t>
            </a:r>
            <a:endParaRPr lang="en-GB" sz="1600" b="1" dirty="0"/>
          </a:p>
          <a:p>
            <a:pPr marL="285750" indent="-285750" algn="l">
              <a:lnSpc>
                <a:spcPct val="100000"/>
              </a:lnSpc>
              <a:spcBef>
                <a:spcPts val="300"/>
              </a:spcBef>
              <a:buFont typeface="Arial" panose="020B0604020202020204" pitchFamily="34" charset="0"/>
              <a:buChar char="•"/>
            </a:pPr>
            <a:r>
              <a:rPr lang="en-GB" sz="1600" b="1" dirty="0"/>
              <a:t>Livestock systems</a:t>
            </a:r>
            <a:r>
              <a:rPr lang="en-GB" sz="1600" dirty="0"/>
              <a:t>: will either undergo a complete shift in their production orientation or cease to operate. </a:t>
            </a:r>
          </a:p>
          <a:p>
            <a:pPr marL="285750" indent="-285750" algn="l">
              <a:lnSpc>
                <a:spcPct val="100000"/>
              </a:lnSpc>
              <a:spcBef>
                <a:spcPts val="300"/>
              </a:spcBef>
              <a:buFont typeface="Arial" panose="020B0604020202020204" pitchFamily="34" charset="0"/>
              <a:buChar char="•"/>
            </a:pPr>
            <a:r>
              <a:rPr lang="en-GB" sz="1600" b="1" dirty="0"/>
              <a:t>Landscape</a:t>
            </a:r>
            <a:r>
              <a:rPr lang="en-GB" sz="1600" dirty="0"/>
              <a:t>: available cropland will be used to satisfy European demands for human edible arable and horticultural &amp; permanent crops, with an increased use of legumes and intercropping, which is accompanied by energy crops on the remaining arable land. All grasslands will be either rewilded or afforested (with a proportion still to determine).</a:t>
            </a:r>
          </a:p>
          <a:p>
            <a:pPr marL="285750" indent="-285750" algn="l">
              <a:lnSpc>
                <a:spcPct val="100000"/>
              </a:lnSpc>
              <a:spcBef>
                <a:spcPts val="300"/>
              </a:spcBef>
              <a:buFont typeface="Arial" panose="020B0604020202020204" pitchFamily="34" charset="0"/>
              <a:buChar char="•"/>
            </a:pPr>
            <a:r>
              <a:rPr lang="en-GB" sz="1600" b="1" dirty="0"/>
              <a:t>Transport</a:t>
            </a:r>
            <a:r>
              <a:rPr lang="en-GB" sz="1600" dirty="0"/>
              <a:t>: Live animal transport ceases, and the focus of transport is on bulky products with high shelf lives.</a:t>
            </a:r>
          </a:p>
          <a:p>
            <a:pPr marL="285750" indent="-285750" algn="l">
              <a:lnSpc>
                <a:spcPct val="100000"/>
              </a:lnSpc>
              <a:spcBef>
                <a:spcPts val="300"/>
              </a:spcBef>
              <a:buFont typeface="Arial" panose="020B0604020202020204" pitchFamily="34" charset="0"/>
              <a:buChar char="•"/>
            </a:pPr>
            <a:r>
              <a:rPr lang="en-GB" sz="1600" b="1" dirty="0"/>
              <a:t>Processing industry</a:t>
            </a:r>
            <a:r>
              <a:rPr lang="en-GB" sz="1600" dirty="0"/>
              <a:t>: parts of the meat &amp; dairy industry would get involved in the production of  alternative proteins (fermentative proteins, lab-grown meat, traditional pulses, plant based meat alternatives, insects) and high value vegetable processing. This is however only accessible to the larger processors, as SMEs are unlikely to be able to make this transition while remaining competitive. </a:t>
            </a:r>
          </a:p>
          <a:p>
            <a:pPr marL="285750" indent="-285750" algn="l">
              <a:lnSpc>
                <a:spcPct val="100000"/>
              </a:lnSpc>
              <a:spcBef>
                <a:spcPts val="300"/>
              </a:spcBef>
              <a:buFont typeface="Arial" panose="020B0604020202020204" pitchFamily="34" charset="0"/>
              <a:buChar char="•"/>
            </a:pPr>
            <a:r>
              <a:rPr lang="en-GB" sz="1600" b="1" dirty="0"/>
              <a:t>Retail</a:t>
            </a:r>
            <a:r>
              <a:rPr lang="en-GB" sz="1600" dirty="0"/>
              <a:t>: promotes meat and dairy alternatives</a:t>
            </a:r>
          </a:p>
          <a:p>
            <a:pPr marL="285750" indent="-285750" algn="l">
              <a:lnSpc>
                <a:spcPct val="100000"/>
              </a:lnSpc>
              <a:spcBef>
                <a:spcPts val="300"/>
              </a:spcBef>
              <a:buFont typeface="Arial" panose="020B0604020202020204" pitchFamily="34" charset="0"/>
              <a:buChar char="•"/>
            </a:pPr>
            <a:r>
              <a:rPr lang="en-GB" sz="1600" b="1" dirty="0"/>
              <a:t>Trade</a:t>
            </a:r>
            <a:r>
              <a:rPr lang="en-GB" sz="1600" dirty="0"/>
              <a:t>: Imports of livestock products are expected to increase (also depending on assumptions on consumption) in this storyline, while the export of arable and horticultural crops, as well as by-products that are currently fed to livestock, will is set to increase</a:t>
            </a:r>
          </a:p>
        </p:txBody>
      </p:sp>
    </p:spTree>
    <p:extLst>
      <p:ext uri="{BB962C8B-B14F-4D97-AF65-F5344CB8AC3E}">
        <p14:creationId xmlns:p14="http://schemas.microsoft.com/office/powerpoint/2010/main" val="12970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FEC85-A88C-EF65-6438-6D4E60CC415F}"/>
              </a:ext>
            </a:extLst>
          </p:cNvPr>
          <p:cNvSpPr>
            <a:spLocks noGrp="1"/>
          </p:cNvSpPr>
          <p:nvPr>
            <p:ph type="title"/>
          </p:nvPr>
        </p:nvSpPr>
        <p:spPr/>
        <p:txBody>
          <a:bodyPr/>
          <a:lstStyle/>
          <a:p>
            <a:r>
              <a:rPr lang="fr-FR" dirty="0"/>
              <a:t>Les axes d’évaluation</a:t>
            </a:r>
          </a:p>
        </p:txBody>
      </p:sp>
      <p:sp>
        <p:nvSpPr>
          <p:cNvPr id="3" name="Espace réservé de la date 2">
            <a:extLst>
              <a:ext uri="{FF2B5EF4-FFF2-40B4-BE49-F238E27FC236}">
                <a16:creationId xmlns:a16="http://schemas.microsoft.com/office/drawing/2014/main" id="{B62CA260-BD80-22C9-BC4D-F784441B53CE}"/>
              </a:ext>
            </a:extLst>
          </p:cNvPr>
          <p:cNvSpPr>
            <a:spLocks noGrp="1"/>
          </p:cNvSpPr>
          <p:nvPr>
            <p:ph type="dt" sz="half" idx="10"/>
          </p:nvPr>
        </p:nvSpPr>
        <p:spPr/>
        <p:txBody>
          <a:bodyPr/>
          <a:lstStyle/>
          <a:p>
            <a:fld id="{03C22ED7-A773-004A-891C-965DE9BE54BF}" type="datetime1">
              <a:rPr lang="fr-FR" smtClean="0"/>
              <a:t>11/03/2025</a:t>
            </a:fld>
            <a:endParaRPr lang="fr-FR" dirty="0"/>
          </a:p>
        </p:txBody>
      </p:sp>
      <p:sp>
        <p:nvSpPr>
          <p:cNvPr id="5" name="Ellipse 4">
            <a:extLst>
              <a:ext uri="{FF2B5EF4-FFF2-40B4-BE49-F238E27FC236}">
                <a16:creationId xmlns:a16="http://schemas.microsoft.com/office/drawing/2014/main" id="{D97E1B9E-6A2B-5F30-E1C0-49C7B51F9C43}"/>
              </a:ext>
            </a:extLst>
          </p:cNvPr>
          <p:cNvSpPr/>
          <p:nvPr/>
        </p:nvSpPr>
        <p:spPr>
          <a:xfrm>
            <a:off x="5875809" y="3234469"/>
            <a:ext cx="1452091" cy="700414"/>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Storylines</a:t>
            </a:r>
          </a:p>
        </p:txBody>
      </p:sp>
      <p:sp>
        <p:nvSpPr>
          <p:cNvPr id="6" name="Ellipse 5">
            <a:extLst>
              <a:ext uri="{FF2B5EF4-FFF2-40B4-BE49-F238E27FC236}">
                <a16:creationId xmlns:a16="http://schemas.microsoft.com/office/drawing/2014/main" id="{5202D828-AA7D-A59A-D544-82CECBC11D24}"/>
              </a:ext>
            </a:extLst>
          </p:cNvPr>
          <p:cNvSpPr/>
          <p:nvPr/>
        </p:nvSpPr>
        <p:spPr>
          <a:xfrm>
            <a:off x="5139209" y="1977169"/>
            <a:ext cx="2658591" cy="700414"/>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Macro-</a:t>
            </a: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économique</a:t>
            </a: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 = MAGNET</a:t>
            </a:r>
          </a:p>
        </p:txBody>
      </p:sp>
      <p:sp>
        <p:nvSpPr>
          <p:cNvPr id="7" name="Ellipse 6">
            <a:extLst>
              <a:ext uri="{FF2B5EF4-FFF2-40B4-BE49-F238E27FC236}">
                <a16:creationId xmlns:a16="http://schemas.microsoft.com/office/drawing/2014/main" id="{64A5E1C1-116A-A75B-1847-08D7FA6D7F4C}"/>
              </a:ext>
            </a:extLst>
          </p:cNvPr>
          <p:cNvSpPr/>
          <p:nvPr/>
        </p:nvSpPr>
        <p:spPr>
          <a:xfrm>
            <a:off x="2252104" y="3160283"/>
            <a:ext cx="2658591" cy="994631"/>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Agro-environnemental</a:t>
            </a: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 = </a:t>
            </a: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GeoSOL</a:t>
            </a:r>
            <a:endParaRPr kumimoji="0" lang="en-GB" b="0" i="0" u="none" strike="noStrike" kern="1200" cap="none" spc="0" normalizeH="0" baseline="0" dirty="0">
              <a:ln>
                <a:noFill/>
              </a:ln>
              <a:solidFill>
                <a:srgbClr val="333333"/>
              </a:solidFill>
              <a:effectLst/>
              <a:uLnTx/>
              <a:uFillTx/>
              <a:latin typeface="Corbel" panose="020B0503020204020204"/>
              <a:ea typeface="+mn-ea"/>
              <a:cs typeface="+mn-cs"/>
            </a:endParaRPr>
          </a:p>
        </p:txBody>
      </p:sp>
      <p:sp>
        <p:nvSpPr>
          <p:cNvPr id="8" name="Ellipse 7">
            <a:extLst>
              <a:ext uri="{FF2B5EF4-FFF2-40B4-BE49-F238E27FC236}">
                <a16:creationId xmlns:a16="http://schemas.microsoft.com/office/drawing/2014/main" id="{C038E643-C7F0-266F-3476-071BAFF1912C}"/>
              </a:ext>
            </a:extLst>
          </p:cNvPr>
          <p:cNvSpPr/>
          <p:nvPr/>
        </p:nvSpPr>
        <p:spPr>
          <a:xfrm>
            <a:off x="8136409" y="2586768"/>
            <a:ext cx="2658591" cy="1147031"/>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Micro-</a:t>
            </a: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économique</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niveau</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ferme</a:t>
            </a:r>
            <a:r>
              <a:rPr kumimoji="0" lang="en-GB" b="0" i="0" u="none" strike="noStrike" kern="1200" cap="none" spc="0" normalizeH="0" dirty="0">
                <a:ln>
                  <a:noFill/>
                </a:ln>
                <a:solidFill>
                  <a:srgbClr val="333333"/>
                </a:solidFill>
                <a:effectLst/>
                <a:uLnTx/>
                <a:uFillTx/>
                <a:latin typeface="Corbel" panose="020B0503020204020204"/>
                <a:ea typeface="+mn-ea"/>
                <a:cs typeface="+mn-cs"/>
              </a:rPr>
              <a:t>) =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SPCalc</a:t>
            </a:r>
            <a:endParaRPr kumimoji="0" lang="en-GB" b="0" i="0" u="none" strike="noStrike" kern="1200" cap="none" spc="0" normalizeH="0" baseline="0" dirty="0">
              <a:ln>
                <a:noFill/>
              </a:ln>
              <a:solidFill>
                <a:srgbClr val="333333"/>
              </a:solidFill>
              <a:effectLst/>
              <a:uLnTx/>
              <a:uFillTx/>
              <a:latin typeface="Corbel" panose="020B0503020204020204"/>
              <a:ea typeface="+mn-ea"/>
              <a:cs typeface="+mn-cs"/>
            </a:endParaRPr>
          </a:p>
        </p:txBody>
      </p:sp>
      <p:sp>
        <p:nvSpPr>
          <p:cNvPr id="9" name="Ellipse 8">
            <a:extLst>
              <a:ext uri="{FF2B5EF4-FFF2-40B4-BE49-F238E27FC236}">
                <a16:creationId xmlns:a16="http://schemas.microsoft.com/office/drawing/2014/main" id="{6889F3BB-2A90-2D92-044B-5964D8070B3B}"/>
              </a:ext>
            </a:extLst>
          </p:cNvPr>
          <p:cNvSpPr/>
          <p:nvPr/>
        </p:nvSpPr>
        <p:spPr>
          <a:xfrm>
            <a:off x="7797800" y="4184951"/>
            <a:ext cx="2658591" cy="1147031"/>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a:ln>
                  <a:noFill/>
                </a:ln>
                <a:solidFill>
                  <a:srgbClr val="333333"/>
                </a:solidFill>
                <a:effectLst/>
                <a:uLnTx/>
                <a:uFillTx/>
                <a:latin typeface="Corbel" panose="020B0503020204020204"/>
                <a:ea typeface="+mn-ea"/>
                <a:cs typeface="+mn-cs"/>
              </a:rPr>
              <a:t>Micro-</a:t>
            </a: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économique</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niveau</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industrie</a:t>
            </a:r>
            <a:r>
              <a:rPr kumimoji="0" lang="en-GB" b="0" i="0" u="none" strike="noStrike" kern="1200" cap="none" spc="0" normalizeH="0" dirty="0">
                <a:ln>
                  <a:noFill/>
                </a:ln>
                <a:solidFill>
                  <a:srgbClr val="333333"/>
                </a:solidFill>
                <a:effectLst/>
                <a:uLnTx/>
                <a:uFillTx/>
                <a:latin typeface="Corbel" panose="020B0503020204020204"/>
                <a:ea typeface="+mn-ea"/>
                <a:cs typeface="+mn-cs"/>
              </a:rPr>
              <a:t>) =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IAACalc</a:t>
            </a:r>
            <a:endParaRPr kumimoji="0" lang="en-GB" b="0" i="0" u="none" strike="noStrike" kern="1200" cap="none" spc="0" normalizeH="0" baseline="0" dirty="0">
              <a:ln>
                <a:noFill/>
              </a:ln>
              <a:solidFill>
                <a:srgbClr val="333333"/>
              </a:solidFill>
              <a:effectLst/>
              <a:uLnTx/>
              <a:uFillTx/>
              <a:latin typeface="Corbel" panose="020B0503020204020204"/>
              <a:ea typeface="+mn-ea"/>
              <a:cs typeface="+mn-cs"/>
            </a:endParaRPr>
          </a:p>
        </p:txBody>
      </p:sp>
      <p:sp>
        <p:nvSpPr>
          <p:cNvPr id="10" name="Ellipse 9">
            <a:extLst>
              <a:ext uri="{FF2B5EF4-FFF2-40B4-BE49-F238E27FC236}">
                <a16:creationId xmlns:a16="http://schemas.microsoft.com/office/drawing/2014/main" id="{5A866BB0-E059-8062-156E-A252B398520E}"/>
              </a:ext>
            </a:extLst>
          </p:cNvPr>
          <p:cNvSpPr/>
          <p:nvPr/>
        </p:nvSpPr>
        <p:spPr>
          <a:xfrm>
            <a:off x="4622800" y="4758466"/>
            <a:ext cx="2802495" cy="1147031"/>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dirty="0" err="1">
                <a:ln>
                  <a:noFill/>
                </a:ln>
                <a:solidFill>
                  <a:srgbClr val="333333"/>
                </a:solidFill>
                <a:effectLst/>
                <a:uLnTx/>
                <a:uFillTx/>
                <a:latin typeface="Corbel" panose="020B0503020204020204"/>
                <a:ea typeface="+mn-ea"/>
                <a:cs typeface="+mn-cs"/>
              </a:rPr>
              <a:t>Sociologique</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niveau</a:t>
            </a:r>
            <a:r>
              <a:rPr kumimoji="0" lang="en-GB" b="0" i="0" u="none" strike="noStrike" kern="1200" cap="none" spc="0" normalizeH="0" dirty="0">
                <a:ln>
                  <a:noFill/>
                </a:ln>
                <a:solidFill>
                  <a:srgbClr val="333333"/>
                </a:solidFill>
                <a:effectLst/>
                <a:uLnTx/>
                <a:uFillTx/>
                <a:latin typeface="Corbel" panose="020B0503020204020204"/>
                <a:ea typeface="+mn-ea"/>
                <a:cs typeface="+mn-cs"/>
              </a:rPr>
              <a:t> </a:t>
            </a:r>
            <a:r>
              <a:rPr kumimoji="0" lang="en-GB" b="0" i="0" u="none" strike="noStrike" kern="1200" cap="none" spc="0" normalizeH="0" dirty="0" err="1">
                <a:ln>
                  <a:noFill/>
                </a:ln>
                <a:solidFill>
                  <a:srgbClr val="333333"/>
                </a:solidFill>
                <a:effectLst/>
                <a:uLnTx/>
                <a:uFillTx/>
                <a:latin typeface="Corbel" panose="020B0503020204020204"/>
                <a:ea typeface="+mn-ea"/>
                <a:cs typeface="+mn-cs"/>
              </a:rPr>
              <a:t>consommateur</a:t>
            </a:r>
            <a:r>
              <a:rPr kumimoji="0" lang="en-GB" b="0" i="0" u="none" strike="noStrike" kern="1200" cap="none" spc="0" normalizeH="0" dirty="0">
                <a:ln>
                  <a:noFill/>
                </a:ln>
                <a:solidFill>
                  <a:srgbClr val="333333"/>
                </a:solidFill>
                <a:effectLst/>
                <a:uLnTx/>
                <a:uFillTx/>
                <a:latin typeface="Corbel" panose="020B0503020204020204"/>
                <a:ea typeface="+mn-ea"/>
                <a:cs typeface="+mn-cs"/>
              </a:rPr>
              <a:t>) = TRAME</a:t>
            </a:r>
            <a:endParaRPr kumimoji="0" lang="en-GB" b="0" i="0" u="none" strike="noStrike" kern="1200" cap="none" spc="0" normalizeH="0" baseline="0" dirty="0">
              <a:ln>
                <a:noFill/>
              </a:ln>
              <a:solidFill>
                <a:srgbClr val="33333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485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7AAB0-1D3A-4FCC-38D4-CC0996CBBBDA}"/>
              </a:ext>
            </a:extLst>
          </p:cNvPr>
          <p:cNvSpPr>
            <a:spLocks noGrp="1"/>
          </p:cNvSpPr>
          <p:nvPr>
            <p:ph type="title"/>
          </p:nvPr>
        </p:nvSpPr>
        <p:spPr/>
        <p:txBody>
          <a:bodyPr/>
          <a:lstStyle/>
          <a:p>
            <a:r>
              <a:rPr lang="fr-FR" dirty="0"/>
              <a:t>La logique d’évaluation : une approche multidimensionnelle, quanti et </a:t>
            </a:r>
            <a:r>
              <a:rPr lang="fr-FR" dirty="0" err="1"/>
              <a:t>quali</a:t>
            </a:r>
            <a:endParaRPr lang="fr-FR" dirty="0"/>
          </a:p>
        </p:txBody>
      </p:sp>
      <p:graphicFrame>
        <p:nvGraphicFramePr>
          <p:cNvPr id="5" name="Graphique 4">
            <a:extLst>
              <a:ext uri="{FF2B5EF4-FFF2-40B4-BE49-F238E27FC236}">
                <a16:creationId xmlns:a16="http://schemas.microsoft.com/office/drawing/2014/main" id="{238D09B3-7852-2C0C-0A5C-615A92709069}"/>
              </a:ext>
            </a:extLst>
          </p:cNvPr>
          <p:cNvGraphicFramePr>
            <a:graphicFrameLocks/>
          </p:cNvGraphicFramePr>
          <p:nvPr>
            <p:extLst>
              <p:ext uri="{D42A27DB-BD31-4B8C-83A1-F6EECF244321}">
                <p14:modId xmlns:p14="http://schemas.microsoft.com/office/powerpoint/2010/main" val="2942032954"/>
              </p:ext>
            </p:extLst>
          </p:nvPr>
        </p:nvGraphicFramePr>
        <p:xfrm>
          <a:off x="1841500" y="1919817"/>
          <a:ext cx="9194800" cy="4252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93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5B28C-635E-D74B-88C4-08671101AA28}"/>
              </a:ext>
            </a:extLst>
          </p:cNvPr>
          <p:cNvSpPr>
            <a:spLocks noGrp="1"/>
          </p:cNvSpPr>
          <p:nvPr>
            <p:ph type="title"/>
          </p:nvPr>
        </p:nvSpPr>
        <p:spPr/>
        <p:txBody>
          <a:bodyPr>
            <a:normAutofit/>
          </a:bodyPr>
          <a:lstStyle/>
          <a:p>
            <a:r>
              <a:rPr lang="en-GB" dirty="0" err="1"/>
              <a:t>Prochaines</a:t>
            </a:r>
            <a:r>
              <a:rPr lang="en-GB" dirty="0"/>
              <a:t> étapes</a:t>
            </a:r>
          </a:p>
        </p:txBody>
      </p:sp>
      <p:sp>
        <p:nvSpPr>
          <p:cNvPr id="3" name="Espace réservé de la date 2">
            <a:extLst>
              <a:ext uri="{FF2B5EF4-FFF2-40B4-BE49-F238E27FC236}">
                <a16:creationId xmlns:a16="http://schemas.microsoft.com/office/drawing/2014/main" id="{C74F6484-CD96-7C4D-BBEE-142F1C75EA99}"/>
              </a:ext>
            </a:extLst>
          </p:cNvPr>
          <p:cNvSpPr>
            <a:spLocks noGrp="1"/>
          </p:cNvSpPr>
          <p:nvPr>
            <p:ph type="dt" sz="half" idx="10"/>
          </p:nvPr>
        </p:nvSpPr>
        <p:spPr/>
        <p:txBody>
          <a:bodyPr/>
          <a:lstStyle/>
          <a:p>
            <a:fld id="{523CE618-BAE8-1E4D-A1BE-C73F66791690}" type="datetime1">
              <a:rPr lang="fr-FR" smtClean="0"/>
              <a:t>11/03/2025</a:t>
            </a:fld>
            <a:endParaRPr lang="fr-FR" dirty="0"/>
          </a:p>
        </p:txBody>
      </p:sp>
      <p:sp>
        <p:nvSpPr>
          <p:cNvPr id="4" name="Espace réservé du texte 3">
            <a:extLst>
              <a:ext uri="{FF2B5EF4-FFF2-40B4-BE49-F238E27FC236}">
                <a16:creationId xmlns:a16="http://schemas.microsoft.com/office/drawing/2014/main" id="{8CA678EC-E702-A846-B1D2-17C885D28FA4}"/>
              </a:ext>
            </a:extLst>
          </p:cNvPr>
          <p:cNvSpPr>
            <a:spLocks noGrp="1"/>
          </p:cNvSpPr>
          <p:nvPr>
            <p:ph type="body" sz="quarter" idx="11"/>
          </p:nvPr>
        </p:nvSpPr>
        <p:spPr/>
        <p:txBody>
          <a:bodyPr>
            <a:noAutofit/>
          </a:bodyPr>
          <a:lstStyle/>
          <a:p>
            <a:r>
              <a:rPr lang="fr-FR" dirty="0"/>
              <a:t>Niveau UE : modélisation MAGNET et Sol disponibles fin 2025</a:t>
            </a:r>
          </a:p>
          <a:p>
            <a:r>
              <a:rPr lang="fr-FR" dirty="0"/>
              <a:t>Niveau France: un rapport prévu pour juin 2025 </a:t>
            </a:r>
          </a:p>
          <a:p>
            <a:r>
              <a:rPr lang="fr-FR" dirty="0"/>
              <a:t>Des échanges constants avec les acteurs économiques et politiques !</a:t>
            </a:r>
          </a:p>
          <a:p>
            <a:pPr lvl="1"/>
            <a:r>
              <a:rPr lang="fr-FR" dirty="0"/>
              <a:t>La stratégie « élevage durable » de la Commission Européenne</a:t>
            </a:r>
          </a:p>
          <a:p>
            <a:pPr lvl="1"/>
            <a:r>
              <a:rPr lang="fr-FR" dirty="0"/>
              <a:t>La question d’une tarification carbone pour l’agriculture </a:t>
            </a:r>
          </a:p>
          <a:p>
            <a:pPr lvl="1"/>
            <a:r>
              <a:rPr lang="fr-FR" dirty="0"/>
              <a:t>La vision des 100 jours de Hansen</a:t>
            </a:r>
          </a:p>
          <a:p>
            <a:pPr lvl="1"/>
            <a:r>
              <a:rPr lang="fr-FR" dirty="0"/>
              <a:t>Quid de l’</a:t>
            </a:r>
            <a:r>
              <a:rPr lang="fr-FR" dirty="0" err="1"/>
              <a:t>industrial</a:t>
            </a:r>
            <a:r>
              <a:rPr lang="fr-FR" dirty="0"/>
              <a:t> deal ? </a:t>
            </a:r>
          </a:p>
          <a:p>
            <a:endParaRPr lang="fr-FR" dirty="0"/>
          </a:p>
        </p:txBody>
      </p:sp>
    </p:spTree>
    <p:extLst>
      <p:ext uri="{BB962C8B-B14F-4D97-AF65-F5344CB8AC3E}">
        <p14:creationId xmlns:p14="http://schemas.microsoft.com/office/powerpoint/2010/main" val="13523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E64E4-1834-6D4E-AAD6-5852A7F350D5}"/>
              </a:ext>
            </a:extLst>
          </p:cNvPr>
          <p:cNvSpPr>
            <a:spLocks noGrp="1"/>
          </p:cNvSpPr>
          <p:nvPr>
            <p:ph type="ctrTitle"/>
          </p:nvPr>
        </p:nvSpPr>
        <p:spPr/>
        <p:txBody>
          <a:bodyPr/>
          <a:lstStyle/>
          <a:p>
            <a:r>
              <a:rPr lang="fr-FR" dirty="0"/>
              <a:t>Merci pour votre attention !</a:t>
            </a:r>
          </a:p>
        </p:txBody>
      </p:sp>
      <p:sp>
        <p:nvSpPr>
          <p:cNvPr id="3" name="Espace réservé du texte 2">
            <a:extLst>
              <a:ext uri="{FF2B5EF4-FFF2-40B4-BE49-F238E27FC236}">
                <a16:creationId xmlns:a16="http://schemas.microsoft.com/office/drawing/2014/main" id="{41A8DCED-080F-5842-8B55-F3157B693884}"/>
              </a:ext>
            </a:extLst>
          </p:cNvPr>
          <p:cNvSpPr>
            <a:spLocks noGrp="1"/>
          </p:cNvSpPr>
          <p:nvPr>
            <p:ph type="body" sz="quarter" idx="10"/>
          </p:nvPr>
        </p:nvSpPr>
        <p:spPr/>
        <p:txBody>
          <a:bodyPr/>
          <a:lstStyle/>
          <a:p>
            <a:r>
              <a:rPr lang="fr-FR" dirty="0" err="1"/>
              <a:t>Pierremarie.aubert@sciencespo.fr</a:t>
            </a:r>
            <a:endParaRPr lang="fr-FR" dirty="0"/>
          </a:p>
        </p:txBody>
      </p:sp>
      <p:sp>
        <p:nvSpPr>
          <p:cNvPr id="4" name="Espace réservé du texte 3">
            <a:extLst>
              <a:ext uri="{FF2B5EF4-FFF2-40B4-BE49-F238E27FC236}">
                <a16:creationId xmlns:a16="http://schemas.microsoft.com/office/drawing/2014/main" id="{2713DF1E-BCC7-9A47-87CB-44B3FEED4F97}"/>
              </a:ext>
            </a:extLst>
          </p:cNvPr>
          <p:cNvSpPr>
            <a:spLocks noGrp="1"/>
          </p:cNvSpPr>
          <p:nvPr>
            <p:ph type="body" sz="quarter" idx="11"/>
          </p:nvPr>
        </p:nvSpPr>
        <p:spPr>
          <a:xfrm>
            <a:off x="3507289" y="5202058"/>
            <a:ext cx="5361138" cy="1023378"/>
          </a:xfrm>
        </p:spPr>
        <p:txBody>
          <a:bodyPr/>
          <a:lstStyle/>
          <a:p>
            <a:r>
              <a:rPr lang="fr-FR" dirty="0"/>
              <a:t>https://</a:t>
            </a:r>
            <a:r>
              <a:rPr lang="fr-FR" dirty="0" err="1"/>
              <a:t>www.linkedin.com</a:t>
            </a:r>
            <a:r>
              <a:rPr lang="fr-FR" dirty="0"/>
              <a:t>/in/</a:t>
            </a:r>
            <a:r>
              <a:rPr lang="fr-FR" dirty="0" err="1"/>
              <a:t>pierremarieaubert</a:t>
            </a:r>
            <a:r>
              <a:rPr lang="fr-FR" dirty="0"/>
              <a:t>/</a:t>
            </a:r>
          </a:p>
        </p:txBody>
      </p:sp>
      <p:pic>
        <p:nvPicPr>
          <p:cNvPr id="7" name="Graphic 18">
            <a:extLst>
              <a:ext uri="{FF2B5EF4-FFF2-40B4-BE49-F238E27FC236}">
                <a16:creationId xmlns:a16="http://schemas.microsoft.com/office/drawing/2014/main" id="{E9B18FD0-F733-E185-C283-98DAD4007C0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5485" t="23322" r="12208" b="29934"/>
          <a:stretch/>
        </p:blipFill>
        <p:spPr>
          <a:xfrm>
            <a:off x="8671459" y="306143"/>
            <a:ext cx="3151196" cy="1015854"/>
          </a:xfrm>
          <a:prstGeom prst="rect">
            <a:avLst/>
          </a:prstGeom>
        </p:spPr>
      </p:pic>
      <p:sp>
        <p:nvSpPr>
          <p:cNvPr id="9" name="TextBox 20">
            <a:extLst>
              <a:ext uri="{FF2B5EF4-FFF2-40B4-BE49-F238E27FC236}">
                <a16:creationId xmlns:a16="http://schemas.microsoft.com/office/drawing/2014/main" id="{D6D599F1-B3A8-3BC1-FA2D-1A9E368DD3F5}"/>
              </a:ext>
            </a:extLst>
          </p:cNvPr>
          <p:cNvSpPr txBox="1"/>
          <p:nvPr userDrawn="1"/>
        </p:nvSpPr>
        <p:spPr>
          <a:xfrm>
            <a:off x="4254820" y="753473"/>
            <a:ext cx="4455042" cy="400110"/>
          </a:xfrm>
          <a:prstGeom prst="rect">
            <a:avLst/>
          </a:prstGeom>
          <a:noFill/>
        </p:spPr>
        <p:txBody>
          <a:bodyPr wrap="square" rtlCol="0">
            <a:spAutoFit/>
          </a:bodyPr>
          <a:lstStyle/>
          <a:p>
            <a:pPr rtl="0" fontAlgn="base"/>
            <a:r>
              <a:rPr lang="en-US" sz="1000" b="0" i="0" kern="1200" dirty="0">
                <a:solidFill>
                  <a:schemeClr val="tx1"/>
                </a:solidFill>
                <a:effectLst/>
                <a:latin typeface="+mn-lt"/>
                <a:ea typeface="+mn-ea"/>
                <a:cs typeface="+mn-cs"/>
              </a:rPr>
              <a:t>This project has received funding from the European Union’s Horizon 2020 Research and Innovation </a:t>
            </a:r>
            <a:r>
              <a:rPr lang="en-US" sz="1000" b="0" i="0" kern="1200" dirty="0" err="1">
                <a:solidFill>
                  <a:schemeClr val="tx1"/>
                </a:solidFill>
                <a:effectLst/>
                <a:latin typeface="+mn-lt"/>
                <a:ea typeface="+mn-ea"/>
                <a:cs typeface="+mn-cs"/>
              </a:rPr>
              <a:t>Programme</a:t>
            </a:r>
            <a:r>
              <a:rPr lang="en-US" sz="1000" b="0" i="0" kern="1200" dirty="0">
                <a:solidFill>
                  <a:schemeClr val="tx1"/>
                </a:solidFill>
                <a:effectLst/>
                <a:latin typeface="+mn-lt"/>
                <a:ea typeface="+mn-ea"/>
                <a:cs typeface="+mn-cs"/>
              </a:rPr>
              <a:t> under grant agreement No 101000395.</a:t>
            </a:r>
            <a:r>
              <a:rPr lang="en-GB" sz="1000" b="0" i="0" kern="1200" dirty="0">
                <a:solidFill>
                  <a:schemeClr val="tx1"/>
                </a:solidFill>
                <a:effectLst/>
                <a:latin typeface="+mn-lt"/>
                <a:ea typeface="+mn-ea"/>
                <a:cs typeface="+mn-cs"/>
              </a:rPr>
              <a:t> </a:t>
            </a:r>
          </a:p>
        </p:txBody>
      </p:sp>
      <p:pic>
        <p:nvPicPr>
          <p:cNvPr id="10" name="Graphic 21">
            <a:extLst>
              <a:ext uri="{FF2B5EF4-FFF2-40B4-BE49-F238E27FC236}">
                <a16:creationId xmlns:a16="http://schemas.microsoft.com/office/drawing/2014/main" id="{7758C715-AAA3-88DC-98A4-6623B1B429C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3725" y="774365"/>
            <a:ext cx="527934" cy="358326"/>
          </a:xfrm>
          <a:prstGeom prst="rect">
            <a:avLst/>
          </a:prstGeom>
        </p:spPr>
      </p:pic>
    </p:spTree>
    <p:extLst>
      <p:ext uri="{BB962C8B-B14F-4D97-AF65-F5344CB8AC3E}">
        <p14:creationId xmlns:p14="http://schemas.microsoft.com/office/powerpoint/2010/main" val="201332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894F70-1BC8-FD98-4B02-89E4F7D1A4FF}"/>
              </a:ext>
            </a:extLst>
          </p:cNvPr>
          <p:cNvSpPr>
            <a:spLocks noGrp="1"/>
          </p:cNvSpPr>
          <p:nvPr>
            <p:ph type="dt" sz="half" idx="10"/>
          </p:nvPr>
        </p:nvSpPr>
        <p:spPr/>
        <p:txBody>
          <a:bodyPr/>
          <a:lstStyle/>
          <a:p>
            <a:fld id="{11B8997D-3646-C644-BE67-556CE3AB0F2C}" type="datetime1">
              <a:rPr lang="fr-FR" smtClean="0"/>
              <a:t>11/03/2025</a:t>
            </a:fld>
            <a:endParaRPr lang="en-GB"/>
          </a:p>
        </p:txBody>
      </p:sp>
      <p:pic>
        <p:nvPicPr>
          <p:cNvPr id="8" name="Espace réservé pour une image  7">
            <a:extLst>
              <a:ext uri="{FF2B5EF4-FFF2-40B4-BE49-F238E27FC236}">
                <a16:creationId xmlns:a16="http://schemas.microsoft.com/office/drawing/2014/main" id="{B8D31EA1-51D2-5517-BD25-36CE62F9AACC}"/>
              </a:ext>
            </a:extLst>
          </p:cNvPr>
          <p:cNvPicPr>
            <a:picLocks noGrp="1" noChangeAspect="1"/>
          </p:cNvPicPr>
          <p:nvPr>
            <p:ph type="pic" sz="quarter" idx="11"/>
          </p:nvPr>
        </p:nvPicPr>
        <p:blipFill>
          <a:blip r:embed="rId2"/>
          <a:srcRect l="28745" r="28745"/>
          <a:stretch>
            <a:fillRect/>
          </a:stretch>
        </p:blipFill>
        <p:spPr/>
      </p:pic>
      <p:sp>
        <p:nvSpPr>
          <p:cNvPr id="4" name="Titre 3">
            <a:extLst>
              <a:ext uri="{FF2B5EF4-FFF2-40B4-BE49-F238E27FC236}">
                <a16:creationId xmlns:a16="http://schemas.microsoft.com/office/drawing/2014/main" id="{17D90217-C8AA-EC97-8032-9062CD070190}"/>
              </a:ext>
            </a:extLst>
          </p:cNvPr>
          <p:cNvSpPr>
            <a:spLocks noGrp="1"/>
          </p:cNvSpPr>
          <p:nvPr>
            <p:ph type="title"/>
          </p:nvPr>
        </p:nvSpPr>
        <p:spPr/>
        <p:txBody>
          <a:bodyPr>
            <a:normAutofit/>
          </a:bodyPr>
          <a:lstStyle/>
          <a:p>
            <a:r>
              <a:rPr lang="fr-FR" dirty="0"/>
              <a:t>Des enjeux éminemment intriqués</a:t>
            </a:r>
          </a:p>
        </p:txBody>
      </p:sp>
      <p:sp>
        <p:nvSpPr>
          <p:cNvPr id="5" name="Espace réservé du texte 4">
            <a:extLst>
              <a:ext uri="{FF2B5EF4-FFF2-40B4-BE49-F238E27FC236}">
                <a16:creationId xmlns:a16="http://schemas.microsoft.com/office/drawing/2014/main" id="{354543E5-F50F-54F2-2300-40E190543815}"/>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155339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8" name="Forme libre 7">
            <a:extLst>
              <a:ext uri="{FF2B5EF4-FFF2-40B4-BE49-F238E27FC236}">
                <a16:creationId xmlns:a16="http://schemas.microsoft.com/office/drawing/2014/main" id="{5E77C1AA-8DDE-A83B-F5D3-CD05220024D0}"/>
              </a:ext>
            </a:extLst>
          </p:cNvPr>
          <p:cNvSpPr/>
          <p:nvPr/>
        </p:nvSpPr>
        <p:spPr>
          <a:xfrm>
            <a:off x="3689959" y="3139210"/>
            <a:ext cx="1487154" cy="1004715"/>
          </a:xfrm>
          <a:custGeom>
            <a:avLst/>
            <a:gdLst>
              <a:gd name="connsiteX0" fmla="*/ 13656 w 1488439"/>
              <a:gd name="connsiteY0" fmla="*/ 13655 h 914856"/>
              <a:gd name="connsiteX1" fmla="*/ 1488439 w 1488439"/>
              <a:gd name="connsiteY1" fmla="*/ 0 h 914856"/>
              <a:gd name="connsiteX2" fmla="*/ 1461129 w 1488439"/>
              <a:gd name="connsiteY2" fmla="*/ 914856 h 914856"/>
              <a:gd name="connsiteX3" fmla="*/ 0 w 1488439"/>
              <a:gd name="connsiteY3" fmla="*/ 914856 h 914856"/>
              <a:gd name="connsiteX4" fmla="*/ 13656 w 1488439"/>
              <a:gd name="connsiteY4" fmla="*/ 13655 h 91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439" h="914856">
                <a:moveTo>
                  <a:pt x="13656" y="13655"/>
                </a:moveTo>
                <a:lnTo>
                  <a:pt x="1488439" y="0"/>
                </a:lnTo>
                <a:lnTo>
                  <a:pt x="1461129" y="914856"/>
                </a:lnTo>
                <a:lnTo>
                  <a:pt x="0" y="914856"/>
                </a:lnTo>
                <a:lnTo>
                  <a:pt x="13656" y="1365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orme libre 8">
            <a:extLst>
              <a:ext uri="{FF2B5EF4-FFF2-40B4-BE49-F238E27FC236}">
                <a16:creationId xmlns:a16="http://schemas.microsoft.com/office/drawing/2014/main" id="{8A934FDC-5B57-A739-A3BF-FC6BAC5FD25B}"/>
              </a:ext>
            </a:extLst>
          </p:cNvPr>
          <p:cNvSpPr/>
          <p:nvPr/>
        </p:nvSpPr>
        <p:spPr>
          <a:xfrm>
            <a:off x="894748" y="203953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orme libre 9">
            <a:extLst>
              <a:ext uri="{FF2B5EF4-FFF2-40B4-BE49-F238E27FC236}">
                <a16:creationId xmlns:a16="http://schemas.microsoft.com/office/drawing/2014/main" id="{D4CCD233-C7B7-4F47-59CF-0CC991A9AE82}"/>
              </a:ext>
            </a:extLst>
          </p:cNvPr>
          <p:cNvSpPr/>
          <p:nvPr/>
        </p:nvSpPr>
        <p:spPr>
          <a:xfrm>
            <a:off x="3758235" y="4171234"/>
            <a:ext cx="1173351" cy="423291"/>
          </a:xfrm>
          <a:custGeom>
            <a:avLst/>
            <a:gdLst>
              <a:gd name="connsiteX0" fmla="*/ 0 w 1174365"/>
              <a:gd name="connsiteY0" fmla="*/ 0 h 423291"/>
              <a:gd name="connsiteX1" fmla="*/ 0 w 1174365"/>
              <a:gd name="connsiteY1" fmla="*/ 423291 h 423291"/>
              <a:gd name="connsiteX2" fmla="*/ 1174365 w 1174365"/>
              <a:gd name="connsiteY2" fmla="*/ 409636 h 423291"/>
              <a:gd name="connsiteX3" fmla="*/ 1160710 w 1174365"/>
              <a:gd name="connsiteY3" fmla="*/ 27309 h 423291"/>
              <a:gd name="connsiteX4" fmla="*/ 0 w 1174365"/>
              <a:gd name="connsiteY4" fmla="*/ 0 h 42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365" h="423291">
                <a:moveTo>
                  <a:pt x="0" y="0"/>
                </a:moveTo>
                <a:lnTo>
                  <a:pt x="0" y="423291"/>
                </a:lnTo>
                <a:lnTo>
                  <a:pt x="1174365" y="409636"/>
                </a:lnTo>
                <a:lnTo>
                  <a:pt x="1160710" y="27309"/>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orme libre 10">
            <a:extLst>
              <a:ext uri="{FF2B5EF4-FFF2-40B4-BE49-F238E27FC236}">
                <a16:creationId xmlns:a16="http://schemas.microsoft.com/office/drawing/2014/main" id="{862C661F-B89D-2629-C46A-7B1BA126D0FF}"/>
              </a:ext>
            </a:extLst>
          </p:cNvPr>
          <p:cNvSpPr/>
          <p:nvPr/>
        </p:nvSpPr>
        <p:spPr>
          <a:xfrm>
            <a:off x="5151621" y="3121771"/>
            <a:ext cx="2075081" cy="1937009"/>
          </a:xfrm>
          <a:custGeom>
            <a:avLst/>
            <a:gdLst>
              <a:gd name="connsiteX0" fmla="*/ 0 w 1966379"/>
              <a:gd name="connsiteY0" fmla="*/ 68272 h 1775092"/>
              <a:gd name="connsiteX1" fmla="*/ 0 w 1966379"/>
              <a:gd name="connsiteY1" fmla="*/ 1775092 h 1775092"/>
              <a:gd name="connsiteX2" fmla="*/ 1966379 w 1966379"/>
              <a:gd name="connsiteY2" fmla="*/ 1761437 h 1775092"/>
              <a:gd name="connsiteX3" fmla="*/ 1925412 w 1966379"/>
              <a:gd name="connsiteY3" fmla="*/ 846582 h 1775092"/>
              <a:gd name="connsiteX4" fmla="*/ 710082 w 1966379"/>
              <a:gd name="connsiteY4" fmla="*/ 641764 h 1775092"/>
              <a:gd name="connsiteX5" fmla="*/ 587183 w 1966379"/>
              <a:gd name="connsiteY5" fmla="*/ 204818 h 1775092"/>
              <a:gd name="connsiteX6" fmla="*/ 245798 w 1966379"/>
              <a:gd name="connsiteY6" fmla="*/ 0 h 1775092"/>
              <a:gd name="connsiteX7" fmla="*/ 0 w 1966379"/>
              <a:gd name="connsiteY7" fmla="*/ 68272 h 177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6379" h="1775092">
                <a:moveTo>
                  <a:pt x="0" y="68272"/>
                </a:moveTo>
                <a:lnTo>
                  <a:pt x="0" y="1775092"/>
                </a:lnTo>
                <a:lnTo>
                  <a:pt x="1966379" y="1761437"/>
                </a:lnTo>
                <a:lnTo>
                  <a:pt x="1925412" y="846582"/>
                </a:lnTo>
                <a:lnTo>
                  <a:pt x="710082" y="641764"/>
                </a:lnTo>
                <a:lnTo>
                  <a:pt x="587183" y="204818"/>
                </a:lnTo>
                <a:lnTo>
                  <a:pt x="245798" y="0"/>
                </a:lnTo>
                <a:lnTo>
                  <a:pt x="0" y="6827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12">
            <a:extLst>
              <a:ext uri="{FF2B5EF4-FFF2-40B4-BE49-F238E27FC236}">
                <a16:creationId xmlns:a16="http://schemas.microsoft.com/office/drawing/2014/main" id="{AE808B01-1BB9-66BC-AA5F-2EEE0F7252C5}"/>
              </a:ext>
            </a:extLst>
          </p:cNvPr>
          <p:cNvSpPr/>
          <p:nvPr/>
        </p:nvSpPr>
        <p:spPr>
          <a:xfrm>
            <a:off x="2034945" y="5522805"/>
            <a:ext cx="763442" cy="273796"/>
          </a:xfrm>
          <a:custGeom>
            <a:avLst/>
            <a:gdLst>
              <a:gd name="connsiteX0" fmla="*/ 6773 w 764101"/>
              <a:gd name="connsiteY0" fmla="*/ 116509 h 273796"/>
              <a:gd name="connsiteX1" fmla="*/ 30076 w 764101"/>
              <a:gd name="connsiteY1" fmla="*/ 145636 h 273796"/>
              <a:gd name="connsiteX2" fmla="*/ 47552 w 764101"/>
              <a:gd name="connsiteY2" fmla="*/ 151462 h 273796"/>
              <a:gd name="connsiteX3" fmla="*/ 99983 w 764101"/>
              <a:gd name="connsiteY3" fmla="*/ 186415 h 273796"/>
              <a:gd name="connsiteX4" fmla="*/ 117459 w 764101"/>
              <a:gd name="connsiteY4" fmla="*/ 198065 h 273796"/>
              <a:gd name="connsiteX5" fmla="*/ 146587 w 764101"/>
              <a:gd name="connsiteY5" fmla="*/ 227193 h 273796"/>
              <a:gd name="connsiteX6" fmla="*/ 158239 w 764101"/>
              <a:gd name="connsiteY6" fmla="*/ 238844 h 273796"/>
              <a:gd name="connsiteX7" fmla="*/ 175715 w 764101"/>
              <a:gd name="connsiteY7" fmla="*/ 244669 h 273796"/>
              <a:gd name="connsiteX8" fmla="*/ 204843 w 764101"/>
              <a:gd name="connsiteY8" fmla="*/ 267971 h 273796"/>
              <a:gd name="connsiteX9" fmla="*/ 239797 w 764101"/>
              <a:gd name="connsiteY9" fmla="*/ 273796 h 273796"/>
              <a:gd name="connsiteX10" fmla="*/ 385437 w 764101"/>
              <a:gd name="connsiteY10" fmla="*/ 267971 h 273796"/>
              <a:gd name="connsiteX11" fmla="*/ 426216 w 764101"/>
              <a:gd name="connsiteY11" fmla="*/ 250494 h 273796"/>
              <a:gd name="connsiteX12" fmla="*/ 443693 w 764101"/>
              <a:gd name="connsiteY12" fmla="*/ 244669 h 273796"/>
              <a:gd name="connsiteX13" fmla="*/ 496123 w 764101"/>
              <a:gd name="connsiteY13" fmla="*/ 227193 h 273796"/>
              <a:gd name="connsiteX14" fmla="*/ 513600 w 764101"/>
              <a:gd name="connsiteY14" fmla="*/ 221367 h 273796"/>
              <a:gd name="connsiteX15" fmla="*/ 571856 w 764101"/>
              <a:gd name="connsiteY15" fmla="*/ 209716 h 273796"/>
              <a:gd name="connsiteX16" fmla="*/ 595158 w 764101"/>
              <a:gd name="connsiteY16" fmla="*/ 203891 h 273796"/>
              <a:gd name="connsiteX17" fmla="*/ 624286 w 764101"/>
              <a:gd name="connsiteY17" fmla="*/ 198065 h 273796"/>
              <a:gd name="connsiteX18" fmla="*/ 641763 w 764101"/>
              <a:gd name="connsiteY18" fmla="*/ 192240 h 273796"/>
              <a:gd name="connsiteX19" fmla="*/ 670891 w 764101"/>
              <a:gd name="connsiteY19" fmla="*/ 186415 h 273796"/>
              <a:gd name="connsiteX20" fmla="*/ 711670 w 764101"/>
              <a:gd name="connsiteY20" fmla="*/ 174764 h 273796"/>
              <a:gd name="connsiteX21" fmla="*/ 758275 w 764101"/>
              <a:gd name="connsiteY21" fmla="*/ 133986 h 273796"/>
              <a:gd name="connsiteX22" fmla="*/ 764101 w 764101"/>
              <a:gd name="connsiteY22" fmla="*/ 116509 h 273796"/>
              <a:gd name="connsiteX23" fmla="*/ 746624 w 764101"/>
              <a:gd name="connsiteY23" fmla="*/ 81557 h 273796"/>
              <a:gd name="connsiteX24" fmla="*/ 729147 w 764101"/>
              <a:gd name="connsiteY24" fmla="*/ 69906 h 273796"/>
              <a:gd name="connsiteX25" fmla="*/ 711670 w 764101"/>
              <a:gd name="connsiteY25" fmla="*/ 52429 h 273796"/>
              <a:gd name="connsiteX26" fmla="*/ 676717 w 764101"/>
              <a:gd name="connsiteY26" fmla="*/ 29128 h 273796"/>
              <a:gd name="connsiteX27" fmla="*/ 665065 w 764101"/>
              <a:gd name="connsiteY27" fmla="*/ 11651 h 273796"/>
              <a:gd name="connsiteX28" fmla="*/ 630112 w 764101"/>
              <a:gd name="connsiteY28" fmla="*/ 0 h 273796"/>
              <a:gd name="connsiteX29" fmla="*/ 577682 w 764101"/>
              <a:gd name="connsiteY29" fmla="*/ 17477 h 273796"/>
              <a:gd name="connsiteX30" fmla="*/ 566030 w 764101"/>
              <a:gd name="connsiteY30" fmla="*/ 58255 h 273796"/>
              <a:gd name="connsiteX31" fmla="*/ 548554 w 764101"/>
              <a:gd name="connsiteY31" fmla="*/ 69906 h 273796"/>
              <a:gd name="connsiteX32" fmla="*/ 507774 w 764101"/>
              <a:gd name="connsiteY32" fmla="*/ 110684 h 273796"/>
              <a:gd name="connsiteX33" fmla="*/ 490298 w 764101"/>
              <a:gd name="connsiteY33" fmla="*/ 104858 h 273796"/>
              <a:gd name="connsiteX34" fmla="*/ 472821 w 764101"/>
              <a:gd name="connsiteY34" fmla="*/ 93207 h 273796"/>
              <a:gd name="connsiteX35" fmla="*/ 437867 w 764101"/>
              <a:gd name="connsiteY35" fmla="*/ 81557 h 273796"/>
              <a:gd name="connsiteX36" fmla="*/ 420390 w 764101"/>
              <a:gd name="connsiteY36" fmla="*/ 75731 h 273796"/>
              <a:gd name="connsiteX37" fmla="*/ 367960 w 764101"/>
              <a:gd name="connsiteY37" fmla="*/ 87382 h 273796"/>
              <a:gd name="connsiteX38" fmla="*/ 350483 w 764101"/>
              <a:gd name="connsiteY38" fmla="*/ 93207 h 273796"/>
              <a:gd name="connsiteX39" fmla="*/ 338832 w 764101"/>
              <a:gd name="connsiteY39" fmla="*/ 110684 h 273796"/>
              <a:gd name="connsiteX40" fmla="*/ 315530 w 764101"/>
              <a:gd name="connsiteY40" fmla="*/ 116509 h 273796"/>
              <a:gd name="connsiteX41" fmla="*/ 181541 w 764101"/>
              <a:gd name="connsiteY41" fmla="*/ 110684 h 273796"/>
              <a:gd name="connsiteX42" fmla="*/ 146587 w 764101"/>
              <a:gd name="connsiteY42" fmla="*/ 87382 h 273796"/>
              <a:gd name="connsiteX43" fmla="*/ 134936 w 764101"/>
              <a:gd name="connsiteY43" fmla="*/ 52429 h 273796"/>
              <a:gd name="connsiteX44" fmla="*/ 12599 w 764101"/>
              <a:gd name="connsiteY44" fmla="*/ 58255 h 273796"/>
              <a:gd name="connsiteX45" fmla="*/ 948 w 764101"/>
              <a:gd name="connsiteY45" fmla="*/ 75731 h 273796"/>
              <a:gd name="connsiteX46" fmla="*/ 6773 w 764101"/>
              <a:gd name="connsiteY46" fmla="*/ 116509 h 2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101" h="273796">
                <a:moveTo>
                  <a:pt x="6773" y="116509"/>
                </a:moveTo>
                <a:cubicBezTo>
                  <a:pt x="11628" y="128160"/>
                  <a:pt x="20635" y="137544"/>
                  <a:pt x="30076" y="145636"/>
                </a:cubicBezTo>
                <a:cubicBezTo>
                  <a:pt x="34738" y="149632"/>
                  <a:pt x="42184" y="148480"/>
                  <a:pt x="47552" y="151462"/>
                </a:cubicBezTo>
                <a:cubicBezTo>
                  <a:pt x="47554" y="151463"/>
                  <a:pt x="91244" y="180589"/>
                  <a:pt x="99983" y="186415"/>
                </a:cubicBezTo>
                <a:cubicBezTo>
                  <a:pt x="105808" y="190298"/>
                  <a:pt x="112509" y="193115"/>
                  <a:pt x="117459" y="198065"/>
                </a:cubicBezTo>
                <a:lnTo>
                  <a:pt x="146587" y="227193"/>
                </a:lnTo>
                <a:cubicBezTo>
                  <a:pt x="150471" y="231077"/>
                  <a:pt x="153028" y="237107"/>
                  <a:pt x="158239" y="238844"/>
                </a:cubicBezTo>
                <a:lnTo>
                  <a:pt x="175715" y="244669"/>
                </a:lnTo>
                <a:cubicBezTo>
                  <a:pt x="183668" y="252622"/>
                  <a:pt x="193822" y="264298"/>
                  <a:pt x="204843" y="267971"/>
                </a:cubicBezTo>
                <a:cubicBezTo>
                  <a:pt x="216049" y="271706"/>
                  <a:pt x="228146" y="271854"/>
                  <a:pt x="239797" y="273796"/>
                </a:cubicBezTo>
                <a:cubicBezTo>
                  <a:pt x="288344" y="271854"/>
                  <a:pt x="336967" y="271314"/>
                  <a:pt x="385437" y="267971"/>
                </a:cubicBezTo>
                <a:cubicBezTo>
                  <a:pt x="413564" y="266031"/>
                  <a:pt x="403798" y="261703"/>
                  <a:pt x="426216" y="250494"/>
                </a:cubicBezTo>
                <a:cubicBezTo>
                  <a:pt x="431708" y="247748"/>
                  <a:pt x="437943" y="246825"/>
                  <a:pt x="443693" y="244669"/>
                </a:cubicBezTo>
                <a:cubicBezTo>
                  <a:pt x="507985" y="220561"/>
                  <a:pt x="441445" y="242815"/>
                  <a:pt x="496123" y="227193"/>
                </a:cubicBezTo>
                <a:cubicBezTo>
                  <a:pt x="502028" y="225506"/>
                  <a:pt x="507616" y="222748"/>
                  <a:pt x="513600" y="221367"/>
                </a:cubicBezTo>
                <a:cubicBezTo>
                  <a:pt x="532896" y="216914"/>
                  <a:pt x="552644" y="214519"/>
                  <a:pt x="571856" y="209716"/>
                </a:cubicBezTo>
                <a:cubicBezTo>
                  <a:pt x="579623" y="207774"/>
                  <a:pt x="587342" y="205628"/>
                  <a:pt x="595158" y="203891"/>
                </a:cubicBezTo>
                <a:cubicBezTo>
                  <a:pt x="604824" y="201743"/>
                  <a:pt x="614680" y="200466"/>
                  <a:pt x="624286" y="198065"/>
                </a:cubicBezTo>
                <a:cubicBezTo>
                  <a:pt x="630243" y="196576"/>
                  <a:pt x="635806" y="193729"/>
                  <a:pt x="641763" y="192240"/>
                </a:cubicBezTo>
                <a:cubicBezTo>
                  <a:pt x="651369" y="189839"/>
                  <a:pt x="661225" y="188563"/>
                  <a:pt x="670891" y="186415"/>
                </a:cubicBezTo>
                <a:cubicBezTo>
                  <a:pt x="692827" y="181540"/>
                  <a:pt x="692214" y="181249"/>
                  <a:pt x="711670" y="174764"/>
                </a:cubicBezTo>
                <a:cubicBezTo>
                  <a:pt x="737885" y="157288"/>
                  <a:pt x="746138" y="158259"/>
                  <a:pt x="758275" y="133986"/>
                </a:cubicBezTo>
                <a:cubicBezTo>
                  <a:pt x="761021" y="128494"/>
                  <a:pt x="762159" y="122335"/>
                  <a:pt x="764101" y="116509"/>
                </a:cubicBezTo>
                <a:cubicBezTo>
                  <a:pt x="759363" y="102296"/>
                  <a:pt x="757916" y="92849"/>
                  <a:pt x="746624" y="81557"/>
                </a:cubicBezTo>
                <a:cubicBezTo>
                  <a:pt x="741673" y="76606"/>
                  <a:pt x="734526" y="74388"/>
                  <a:pt x="729147" y="69906"/>
                </a:cubicBezTo>
                <a:cubicBezTo>
                  <a:pt x="722818" y="64632"/>
                  <a:pt x="718173" y="57487"/>
                  <a:pt x="711670" y="52429"/>
                </a:cubicBezTo>
                <a:cubicBezTo>
                  <a:pt x="700617" y="43832"/>
                  <a:pt x="676717" y="29128"/>
                  <a:pt x="676717" y="29128"/>
                </a:cubicBezTo>
                <a:cubicBezTo>
                  <a:pt x="672833" y="23302"/>
                  <a:pt x="671002" y="15362"/>
                  <a:pt x="665065" y="11651"/>
                </a:cubicBezTo>
                <a:cubicBezTo>
                  <a:pt x="654651" y="5142"/>
                  <a:pt x="630112" y="0"/>
                  <a:pt x="630112" y="0"/>
                </a:cubicBezTo>
                <a:cubicBezTo>
                  <a:pt x="617043" y="2178"/>
                  <a:pt x="587921" y="2118"/>
                  <a:pt x="577682" y="17477"/>
                </a:cubicBezTo>
                <a:cubicBezTo>
                  <a:pt x="573493" y="23760"/>
                  <a:pt x="571990" y="50805"/>
                  <a:pt x="566030" y="58255"/>
                </a:cubicBezTo>
                <a:cubicBezTo>
                  <a:pt x="561656" y="63722"/>
                  <a:pt x="554379" y="66022"/>
                  <a:pt x="548554" y="69906"/>
                </a:cubicBezTo>
                <a:cubicBezTo>
                  <a:pt x="521845" y="109967"/>
                  <a:pt x="538535" y="100430"/>
                  <a:pt x="507774" y="110684"/>
                </a:cubicBezTo>
                <a:cubicBezTo>
                  <a:pt x="501949" y="108742"/>
                  <a:pt x="495790" y="107604"/>
                  <a:pt x="490298" y="104858"/>
                </a:cubicBezTo>
                <a:cubicBezTo>
                  <a:pt x="484036" y="101727"/>
                  <a:pt x="479219" y="96050"/>
                  <a:pt x="472821" y="93207"/>
                </a:cubicBezTo>
                <a:cubicBezTo>
                  <a:pt x="461598" y="88219"/>
                  <a:pt x="449518" y="85441"/>
                  <a:pt x="437867" y="81557"/>
                </a:cubicBezTo>
                <a:lnTo>
                  <a:pt x="420390" y="75731"/>
                </a:lnTo>
                <a:cubicBezTo>
                  <a:pt x="400374" y="79734"/>
                  <a:pt x="387152" y="81899"/>
                  <a:pt x="367960" y="87382"/>
                </a:cubicBezTo>
                <a:cubicBezTo>
                  <a:pt x="362056" y="89069"/>
                  <a:pt x="356309" y="91265"/>
                  <a:pt x="350483" y="93207"/>
                </a:cubicBezTo>
                <a:cubicBezTo>
                  <a:pt x="346599" y="99033"/>
                  <a:pt x="344658" y="106800"/>
                  <a:pt x="338832" y="110684"/>
                </a:cubicBezTo>
                <a:cubicBezTo>
                  <a:pt x="332170" y="115125"/>
                  <a:pt x="323536" y="116509"/>
                  <a:pt x="315530" y="116509"/>
                </a:cubicBezTo>
                <a:cubicBezTo>
                  <a:pt x="270825" y="116509"/>
                  <a:pt x="226204" y="112626"/>
                  <a:pt x="181541" y="110684"/>
                </a:cubicBezTo>
                <a:cubicBezTo>
                  <a:pt x="169890" y="102917"/>
                  <a:pt x="151015" y="100666"/>
                  <a:pt x="146587" y="87382"/>
                </a:cubicBezTo>
                <a:lnTo>
                  <a:pt x="134936" y="52429"/>
                </a:lnTo>
                <a:cubicBezTo>
                  <a:pt x="94157" y="54371"/>
                  <a:pt x="52820" y="51260"/>
                  <a:pt x="12599" y="58255"/>
                </a:cubicBezTo>
                <a:cubicBezTo>
                  <a:pt x="5701" y="59455"/>
                  <a:pt x="2200" y="68843"/>
                  <a:pt x="948" y="75731"/>
                </a:cubicBezTo>
                <a:cubicBezTo>
                  <a:pt x="-1831" y="91015"/>
                  <a:pt x="1918" y="104858"/>
                  <a:pt x="6773" y="11650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orme libre 13">
            <a:extLst>
              <a:ext uri="{FF2B5EF4-FFF2-40B4-BE49-F238E27FC236}">
                <a16:creationId xmlns:a16="http://schemas.microsoft.com/office/drawing/2014/main" id="{769D5417-7776-31DD-4EDC-4E06849E3798}"/>
              </a:ext>
            </a:extLst>
          </p:cNvPr>
          <p:cNvSpPr/>
          <p:nvPr/>
        </p:nvSpPr>
        <p:spPr>
          <a:xfrm>
            <a:off x="3067022" y="5482027"/>
            <a:ext cx="416346" cy="301012"/>
          </a:xfrm>
          <a:custGeom>
            <a:avLst/>
            <a:gdLst>
              <a:gd name="connsiteX0" fmla="*/ 17477 w 416706"/>
              <a:gd name="connsiteY0" fmla="*/ 186414 h 301012"/>
              <a:gd name="connsiteX1" fmla="*/ 52430 w 416706"/>
              <a:gd name="connsiteY1" fmla="*/ 180589 h 301012"/>
              <a:gd name="connsiteX2" fmla="*/ 69907 w 416706"/>
              <a:gd name="connsiteY2" fmla="*/ 145636 h 301012"/>
              <a:gd name="connsiteX3" fmla="*/ 104861 w 416706"/>
              <a:gd name="connsiteY3" fmla="*/ 116509 h 301012"/>
              <a:gd name="connsiteX4" fmla="*/ 133989 w 416706"/>
              <a:gd name="connsiteY4" fmla="*/ 87382 h 301012"/>
              <a:gd name="connsiteX5" fmla="*/ 168942 w 416706"/>
              <a:gd name="connsiteY5" fmla="*/ 75731 h 301012"/>
              <a:gd name="connsiteX6" fmla="*/ 192245 w 416706"/>
              <a:gd name="connsiteY6" fmla="*/ 46604 h 301012"/>
              <a:gd name="connsiteX7" fmla="*/ 203896 w 416706"/>
              <a:gd name="connsiteY7" fmla="*/ 29128 h 301012"/>
              <a:gd name="connsiteX8" fmla="*/ 238849 w 416706"/>
              <a:gd name="connsiteY8" fmla="*/ 17477 h 301012"/>
              <a:gd name="connsiteX9" fmla="*/ 273803 w 416706"/>
              <a:gd name="connsiteY9" fmla="*/ 5826 h 301012"/>
              <a:gd name="connsiteX10" fmla="*/ 297105 w 416706"/>
              <a:gd name="connsiteY10" fmla="*/ 0 h 301012"/>
              <a:gd name="connsiteX11" fmla="*/ 355361 w 416706"/>
              <a:gd name="connsiteY11" fmla="*/ 5826 h 301012"/>
              <a:gd name="connsiteX12" fmla="*/ 372838 w 416706"/>
              <a:gd name="connsiteY12" fmla="*/ 11651 h 301012"/>
              <a:gd name="connsiteX13" fmla="*/ 384489 w 416706"/>
              <a:gd name="connsiteY13" fmla="*/ 46604 h 301012"/>
              <a:gd name="connsiteX14" fmla="*/ 390315 w 416706"/>
              <a:gd name="connsiteY14" fmla="*/ 64080 h 301012"/>
              <a:gd name="connsiteX15" fmla="*/ 396140 w 416706"/>
              <a:gd name="connsiteY15" fmla="*/ 81557 h 301012"/>
              <a:gd name="connsiteX16" fmla="*/ 407792 w 416706"/>
              <a:gd name="connsiteY16" fmla="*/ 93207 h 301012"/>
              <a:gd name="connsiteX17" fmla="*/ 407792 w 416706"/>
              <a:gd name="connsiteY17" fmla="*/ 168938 h 301012"/>
              <a:gd name="connsiteX18" fmla="*/ 390315 w 416706"/>
              <a:gd name="connsiteY18" fmla="*/ 180589 h 301012"/>
              <a:gd name="connsiteX19" fmla="*/ 372838 w 416706"/>
              <a:gd name="connsiteY19" fmla="*/ 198065 h 301012"/>
              <a:gd name="connsiteX20" fmla="*/ 337884 w 416706"/>
              <a:gd name="connsiteY20" fmla="*/ 215542 h 301012"/>
              <a:gd name="connsiteX21" fmla="*/ 320408 w 416706"/>
              <a:gd name="connsiteY21" fmla="*/ 227193 h 301012"/>
              <a:gd name="connsiteX22" fmla="*/ 285454 w 416706"/>
              <a:gd name="connsiteY22" fmla="*/ 238843 h 301012"/>
              <a:gd name="connsiteX23" fmla="*/ 267977 w 416706"/>
              <a:gd name="connsiteY23" fmla="*/ 244669 h 301012"/>
              <a:gd name="connsiteX24" fmla="*/ 244675 w 416706"/>
              <a:gd name="connsiteY24" fmla="*/ 256320 h 301012"/>
              <a:gd name="connsiteX25" fmla="*/ 174768 w 416706"/>
              <a:gd name="connsiteY25" fmla="*/ 267971 h 301012"/>
              <a:gd name="connsiteX26" fmla="*/ 99035 w 416706"/>
              <a:gd name="connsiteY26" fmla="*/ 285447 h 301012"/>
              <a:gd name="connsiteX27" fmla="*/ 5826 w 416706"/>
              <a:gd name="connsiteY27" fmla="*/ 285447 h 301012"/>
              <a:gd name="connsiteX28" fmla="*/ 0 w 416706"/>
              <a:gd name="connsiteY28" fmla="*/ 267971 h 301012"/>
              <a:gd name="connsiteX29" fmla="*/ 5826 w 416706"/>
              <a:gd name="connsiteY29" fmla="*/ 209716 h 301012"/>
              <a:gd name="connsiteX30" fmla="*/ 17477 w 416706"/>
              <a:gd name="connsiteY30" fmla="*/ 186414 h 3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6706" h="301012">
                <a:moveTo>
                  <a:pt x="17477" y="186414"/>
                </a:moveTo>
                <a:cubicBezTo>
                  <a:pt x="25244" y="181559"/>
                  <a:pt x="41865" y="185871"/>
                  <a:pt x="52430" y="180589"/>
                </a:cubicBezTo>
                <a:cubicBezTo>
                  <a:pt x="63560" y="175024"/>
                  <a:pt x="65312" y="154826"/>
                  <a:pt x="69907" y="145636"/>
                </a:cubicBezTo>
                <a:cubicBezTo>
                  <a:pt x="80886" y="123679"/>
                  <a:pt x="82105" y="127887"/>
                  <a:pt x="104861" y="116509"/>
                </a:cubicBezTo>
                <a:cubicBezTo>
                  <a:pt x="115490" y="100565"/>
                  <a:pt x="115592" y="95558"/>
                  <a:pt x="133989" y="87382"/>
                </a:cubicBezTo>
                <a:cubicBezTo>
                  <a:pt x="145212" y="82394"/>
                  <a:pt x="168942" y="75731"/>
                  <a:pt x="168942" y="75731"/>
                </a:cubicBezTo>
                <a:cubicBezTo>
                  <a:pt x="180284" y="41709"/>
                  <a:pt x="165894" y="72954"/>
                  <a:pt x="192245" y="46604"/>
                </a:cubicBezTo>
                <a:cubicBezTo>
                  <a:pt x="197196" y="41653"/>
                  <a:pt x="197959" y="32839"/>
                  <a:pt x="203896" y="29128"/>
                </a:cubicBezTo>
                <a:cubicBezTo>
                  <a:pt x="214311" y="22619"/>
                  <a:pt x="227198" y="21361"/>
                  <a:pt x="238849" y="17477"/>
                </a:cubicBezTo>
                <a:lnTo>
                  <a:pt x="273803" y="5826"/>
                </a:lnTo>
                <a:lnTo>
                  <a:pt x="297105" y="0"/>
                </a:lnTo>
                <a:cubicBezTo>
                  <a:pt x="316524" y="1942"/>
                  <a:pt x="336072" y="2859"/>
                  <a:pt x="355361" y="5826"/>
                </a:cubicBezTo>
                <a:cubicBezTo>
                  <a:pt x="361430" y="6760"/>
                  <a:pt x="369269" y="6654"/>
                  <a:pt x="372838" y="11651"/>
                </a:cubicBezTo>
                <a:cubicBezTo>
                  <a:pt x="379976" y="21645"/>
                  <a:pt x="380605" y="34953"/>
                  <a:pt x="384489" y="46604"/>
                </a:cubicBezTo>
                <a:lnTo>
                  <a:pt x="390315" y="64080"/>
                </a:lnTo>
                <a:cubicBezTo>
                  <a:pt x="392257" y="69906"/>
                  <a:pt x="391797" y="77215"/>
                  <a:pt x="396140" y="81557"/>
                </a:cubicBezTo>
                <a:lnTo>
                  <a:pt x="407792" y="93207"/>
                </a:lnTo>
                <a:cubicBezTo>
                  <a:pt x="417425" y="122108"/>
                  <a:pt x="421737" y="127103"/>
                  <a:pt x="407792" y="168938"/>
                </a:cubicBezTo>
                <a:cubicBezTo>
                  <a:pt x="405578" y="175580"/>
                  <a:pt x="395694" y="176107"/>
                  <a:pt x="390315" y="180589"/>
                </a:cubicBezTo>
                <a:cubicBezTo>
                  <a:pt x="383986" y="185863"/>
                  <a:pt x="379167" y="192791"/>
                  <a:pt x="372838" y="198065"/>
                </a:cubicBezTo>
                <a:cubicBezTo>
                  <a:pt x="347794" y="218934"/>
                  <a:pt x="364159" y="202404"/>
                  <a:pt x="337884" y="215542"/>
                </a:cubicBezTo>
                <a:cubicBezTo>
                  <a:pt x="331622" y="218673"/>
                  <a:pt x="326806" y="224350"/>
                  <a:pt x="320408" y="227193"/>
                </a:cubicBezTo>
                <a:cubicBezTo>
                  <a:pt x="309185" y="232181"/>
                  <a:pt x="297105" y="234959"/>
                  <a:pt x="285454" y="238843"/>
                </a:cubicBezTo>
                <a:cubicBezTo>
                  <a:pt x="279628" y="240785"/>
                  <a:pt x="273470" y="241923"/>
                  <a:pt x="267977" y="244669"/>
                </a:cubicBezTo>
                <a:cubicBezTo>
                  <a:pt x="260210" y="248553"/>
                  <a:pt x="253100" y="254214"/>
                  <a:pt x="244675" y="256320"/>
                </a:cubicBezTo>
                <a:cubicBezTo>
                  <a:pt x="221757" y="262050"/>
                  <a:pt x="197686" y="262242"/>
                  <a:pt x="174768" y="267971"/>
                </a:cubicBezTo>
                <a:cubicBezTo>
                  <a:pt x="118557" y="282023"/>
                  <a:pt x="143865" y="276482"/>
                  <a:pt x="99035" y="285447"/>
                </a:cubicBezTo>
                <a:cubicBezTo>
                  <a:pt x="61710" y="304109"/>
                  <a:pt x="64966" y="308192"/>
                  <a:pt x="5826" y="285447"/>
                </a:cubicBezTo>
                <a:cubicBezTo>
                  <a:pt x="95" y="283243"/>
                  <a:pt x="1942" y="273796"/>
                  <a:pt x="0" y="267971"/>
                </a:cubicBezTo>
                <a:cubicBezTo>
                  <a:pt x="1942" y="248553"/>
                  <a:pt x="1438" y="228731"/>
                  <a:pt x="5826" y="209716"/>
                </a:cubicBezTo>
                <a:cubicBezTo>
                  <a:pt x="7400" y="202894"/>
                  <a:pt x="9710" y="191269"/>
                  <a:pt x="17477" y="18641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orme libre 15">
            <a:extLst>
              <a:ext uri="{FF2B5EF4-FFF2-40B4-BE49-F238E27FC236}">
                <a16:creationId xmlns:a16="http://schemas.microsoft.com/office/drawing/2014/main" id="{B4F80B02-27CA-95F4-8571-7EACB589D22B}"/>
              </a:ext>
            </a:extLst>
          </p:cNvPr>
          <p:cNvSpPr/>
          <p:nvPr/>
        </p:nvSpPr>
        <p:spPr>
          <a:xfrm>
            <a:off x="1727134" y="5907285"/>
            <a:ext cx="1455155" cy="658274"/>
          </a:xfrm>
          <a:custGeom>
            <a:avLst/>
            <a:gdLst>
              <a:gd name="connsiteX0" fmla="*/ 0 w 1101038"/>
              <a:gd name="connsiteY0" fmla="*/ 0 h 611671"/>
              <a:gd name="connsiteX1" fmla="*/ 17477 w 1101038"/>
              <a:gd name="connsiteY1" fmla="*/ 600020 h 611671"/>
              <a:gd name="connsiteX2" fmla="*/ 1101038 w 1101038"/>
              <a:gd name="connsiteY2" fmla="*/ 611671 h 611671"/>
              <a:gd name="connsiteX3" fmla="*/ 1083561 w 1101038"/>
              <a:gd name="connsiteY3" fmla="*/ 448558 h 611671"/>
              <a:gd name="connsiteX4" fmla="*/ 786455 w 1101038"/>
              <a:gd name="connsiteY4" fmla="*/ 431082 h 611671"/>
              <a:gd name="connsiteX5" fmla="*/ 774804 w 1101038"/>
              <a:gd name="connsiteY5" fmla="*/ 297097 h 611671"/>
              <a:gd name="connsiteX6" fmla="*/ 477699 w 1101038"/>
              <a:gd name="connsiteY6" fmla="*/ 267970 h 611671"/>
              <a:gd name="connsiteX7" fmla="*/ 151465 w 1101038"/>
              <a:gd name="connsiteY7" fmla="*/ 262144 h 611671"/>
              <a:gd name="connsiteX8" fmla="*/ 157291 w 1101038"/>
              <a:gd name="connsiteY8" fmla="*/ 11650 h 611671"/>
              <a:gd name="connsiteX9" fmla="*/ 0 w 1101038"/>
              <a:gd name="connsiteY9" fmla="*/ 0 h 6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38" h="611671">
                <a:moveTo>
                  <a:pt x="0" y="0"/>
                </a:moveTo>
                <a:lnTo>
                  <a:pt x="17477" y="600020"/>
                </a:lnTo>
                <a:lnTo>
                  <a:pt x="1101038" y="611671"/>
                </a:lnTo>
                <a:lnTo>
                  <a:pt x="1083561" y="448558"/>
                </a:lnTo>
                <a:lnTo>
                  <a:pt x="786455" y="431082"/>
                </a:lnTo>
                <a:lnTo>
                  <a:pt x="774804" y="297097"/>
                </a:lnTo>
                <a:lnTo>
                  <a:pt x="477699" y="267970"/>
                </a:lnTo>
                <a:lnTo>
                  <a:pt x="151465" y="262144"/>
                </a:lnTo>
                <a:lnTo>
                  <a:pt x="157291" y="1165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orme libre 16">
            <a:extLst>
              <a:ext uri="{FF2B5EF4-FFF2-40B4-BE49-F238E27FC236}">
                <a16:creationId xmlns:a16="http://schemas.microsoft.com/office/drawing/2014/main" id="{01962024-3C87-235E-DC82-80644AABDBF9}"/>
              </a:ext>
            </a:extLst>
          </p:cNvPr>
          <p:cNvSpPr/>
          <p:nvPr/>
        </p:nvSpPr>
        <p:spPr>
          <a:xfrm>
            <a:off x="3905908" y="4894942"/>
            <a:ext cx="2467920" cy="878357"/>
          </a:xfrm>
          <a:custGeom>
            <a:avLst/>
            <a:gdLst>
              <a:gd name="connsiteX0" fmla="*/ 0 w 2470052"/>
              <a:gd name="connsiteY0" fmla="*/ 0 h 722354"/>
              <a:gd name="connsiteX1" fmla="*/ 11651 w 2470052"/>
              <a:gd name="connsiteY1" fmla="*/ 710704 h 722354"/>
              <a:gd name="connsiteX2" fmla="*/ 2470052 w 2470052"/>
              <a:gd name="connsiteY2" fmla="*/ 722354 h 722354"/>
              <a:gd name="connsiteX3" fmla="*/ 2388494 w 2470052"/>
              <a:gd name="connsiteY3" fmla="*/ 81556 h 722354"/>
              <a:gd name="connsiteX4" fmla="*/ 0 w 2470052"/>
              <a:gd name="connsiteY4" fmla="*/ 0 h 72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052" h="722354">
                <a:moveTo>
                  <a:pt x="0" y="0"/>
                </a:moveTo>
                <a:lnTo>
                  <a:pt x="11651" y="710704"/>
                </a:lnTo>
                <a:lnTo>
                  <a:pt x="2470052" y="722354"/>
                </a:lnTo>
                <a:lnTo>
                  <a:pt x="2388494" y="8155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orme libre 18">
            <a:extLst>
              <a:ext uri="{FF2B5EF4-FFF2-40B4-BE49-F238E27FC236}">
                <a16:creationId xmlns:a16="http://schemas.microsoft.com/office/drawing/2014/main" id="{CDC48A5F-8EAD-913B-14C8-5C1E88C2517A}"/>
              </a:ext>
            </a:extLst>
          </p:cNvPr>
          <p:cNvSpPr/>
          <p:nvPr/>
        </p:nvSpPr>
        <p:spPr>
          <a:xfrm>
            <a:off x="10170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orme libre 19">
            <a:extLst>
              <a:ext uri="{FF2B5EF4-FFF2-40B4-BE49-F238E27FC236}">
                <a16:creationId xmlns:a16="http://schemas.microsoft.com/office/drawing/2014/main" id="{4213B3FB-9103-52EB-C2C5-447FD9D2BBF2}"/>
              </a:ext>
            </a:extLst>
          </p:cNvPr>
          <p:cNvSpPr/>
          <p:nvPr/>
        </p:nvSpPr>
        <p:spPr>
          <a:xfrm>
            <a:off x="2743233" y="2419957"/>
            <a:ext cx="2467428" cy="1364343"/>
          </a:xfrm>
          <a:custGeom>
            <a:avLst/>
            <a:gdLst>
              <a:gd name="connsiteX0" fmla="*/ 986971 w 2467428"/>
              <a:gd name="connsiteY0" fmla="*/ 0 h 1364343"/>
              <a:gd name="connsiteX1" fmla="*/ 2467428 w 2467428"/>
              <a:gd name="connsiteY1" fmla="*/ 29029 h 1364343"/>
              <a:gd name="connsiteX2" fmla="*/ 2423886 w 2467428"/>
              <a:gd name="connsiteY2" fmla="*/ 711200 h 1364343"/>
              <a:gd name="connsiteX3" fmla="*/ 812800 w 2467428"/>
              <a:gd name="connsiteY3" fmla="*/ 725714 h 1364343"/>
              <a:gd name="connsiteX4" fmla="*/ 246743 w 2467428"/>
              <a:gd name="connsiteY4" fmla="*/ 1364343 h 1364343"/>
              <a:gd name="connsiteX5" fmla="*/ 0 w 2467428"/>
              <a:gd name="connsiteY5" fmla="*/ 1364343 h 1364343"/>
              <a:gd name="connsiteX6" fmla="*/ 116114 w 2467428"/>
              <a:gd name="connsiteY6" fmla="*/ 885372 h 1364343"/>
              <a:gd name="connsiteX7" fmla="*/ 348343 w 2467428"/>
              <a:gd name="connsiteY7" fmla="*/ 667657 h 1364343"/>
              <a:gd name="connsiteX8" fmla="*/ 667657 w 2467428"/>
              <a:gd name="connsiteY8" fmla="*/ 537029 h 1364343"/>
              <a:gd name="connsiteX9" fmla="*/ 943428 w 2467428"/>
              <a:gd name="connsiteY9" fmla="*/ 537029 h 1364343"/>
              <a:gd name="connsiteX10" fmla="*/ 986971 w 2467428"/>
              <a:gd name="connsiteY10" fmla="*/ 0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7428" h="1364343">
                <a:moveTo>
                  <a:pt x="986971" y="0"/>
                </a:moveTo>
                <a:lnTo>
                  <a:pt x="2467428" y="29029"/>
                </a:lnTo>
                <a:lnTo>
                  <a:pt x="2423886" y="711200"/>
                </a:lnTo>
                <a:lnTo>
                  <a:pt x="812800" y="725714"/>
                </a:lnTo>
                <a:lnTo>
                  <a:pt x="246743" y="1364343"/>
                </a:lnTo>
                <a:lnTo>
                  <a:pt x="0" y="1364343"/>
                </a:lnTo>
                <a:lnTo>
                  <a:pt x="116114" y="885372"/>
                </a:lnTo>
                <a:lnTo>
                  <a:pt x="348343" y="667657"/>
                </a:lnTo>
                <a:lnTo>
                  <a:pt x="667657" y="537029"/>
                </a:lnTo>
                <a:lnTo>
                  <a:pt x="943428" y="537029"/>
                </a:lnTo>
                <a:lnTo>
                  <a:pt x="98697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orme libre 20">
            <a:extLst>
              <a:ext uri="{FF2B5EF4-FFF2-40B4-BE49-F238E27FC236}">
                <a16:creationId xmlns:a16="http://schemas.microsoft.com/office/drawing/2014/main" id="{E8F9F31C-0773-AB3A-BE1D-066BFE619C8C}"/>
              </a:ext>
            </a:extLst>
          </p:cNvPr>
          <p:cNvSpPr/>
          <p:nvPr/>
        </p:nvSpPr>
        <p:spPr>
          <a:xfrm>
            <a:off x="2653294" y="3273787"/>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000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9" name="Forme libre 8">
            <a:extLst>
              <a:ext uri="{FF2B5EF4-FFF2-40B4-BE49-F238E27FC236}">
                <a16:creationId xmlns:a16="http://schemas.microsoft.com/office/drawing/2014/main" id="{8A934FDC-5B57-A739-A3BF-FC6BAC5FD25B}"/>
              </a:ext>
            </a:extLst>
          </p:cNvPr>
          <p:cNvSpPr/>
          <p:nvPr/>
        </p:nvSpPr>
        <p:spPr>
          <a:xfrm>
            <a:off x="894748" y="203953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orme libre 9">
            <a:extLst>
              <a:ext uri="{FF2B5EF4-FFF2-40B4-BE49-F238E27FC236}">
                <a16:creationId xmlns:a16="http://schemas.microsoft.com/office/drawing/2014/main" id="{D4CCD233-C7B7-4F47-59CF-0CC991A9AE82}"/>
              </a:ext>
            </a:extLst>
          </p:cNvPr>
          <p:cNvSpPr/>
          <p:nvPr/>
        </p:nvSpPr>
        <p:spPr>
          <a:xfrm>
            <a:off x="3758235" y="4171234"/>
            <a:ext cx="1173351" cy="423291"/>
          </a:xfrm>
          <a:custGeom>
            <a:avLst/>
            <a:gdLst>
              <a:gd name="connsiteX0" fmla="*/ 0 w 1174365"/>
              <a:gd name="connsiteY0" fmla="*/ 0 h 423291"/>
              <a:gd name="connsiteX1" fmla="*/ 0 w 1174365"/>
              <a:gd name="connsiteY1" fmla="*/ 423291 h 423291"/>
              <a:gd name="connsiteX2" fmla="*/ 1174365 w 1174365"/>
              <a:gd name="connsiteY2" fmla="*/ 409636 h 423291"/>
              <a:gd name="connsiteX3" fmla="*/ 1160710 w 1174365"/>
              <a:gd name="connsiteY3" fmla="*/ 27309 h 423291"/>
              <a:gd name="connsiteX4" fmla="*/ 0 w 1174365"/>
              <a:gd name="connsiteY4" fmla="*/ 0 h 42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365" h="423291">
                <a:moveTo>
                  <a:pt x="0" y="0"/>
                </a:moveTo>
                <a:lnTo>
                  <a:pt x="0" y="423291"/>
                </a:lnTo>
                <a:lnTo>
                  <a:pt x="1174365" y="409636"/>
                </a:lnTo>
                <a:lnTo>
                  <a:pt x="1160710" y="27309"/>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orme libre 10">
            <a:extLst>
              <a:ext uri="{FF2B5EF4-FFF2-40B4-BE49-F238E27FC236}">
                <a16:creationId xmlns:a16="http://schemas.microsoft.com/office/drawing/2014/main" id="{862C661F-B89D-2629-C46A-7B1BA126D0FF}"/>
              </a:ext>
            </a:extLst>
          </p:cNvPr>
          <p:cNvSpPr/>
          <p:nvPr/>
        </p:nvSpPr>
        <p:spPr>
          <a:xfrm>
            <a:off x="5151621" y="3121771"/>
            <a:ext cx="2075081" cy="1937009"/>
          </a:xfrm>
          <a:custGeom>
            <a:avLst/>
            <a:gdLst>
              <a:gd name="connsiteX0" fmla="*/ 0 w 1966379"/>
              <a:gd name="connsiteY0" fmla="*/ 68272 h 1775092"/>
              <a:gd name="connsiteX1" fmla="*/ 0 w 1966379"/>
              <a:gd name="connsiteY1" fmla="*/ 1775092 h 1775092"/>
              <a:gd name="connsiteX2" fmla="*/ 1966379 w 1966379"/>
              <a:gd name="connsiteY2" fmla="*/ 1761437 h 1775092"/>
              <a:gd name="connsiteX3" fmla="*/ 1925412 w 1966379"/>
              <a:gd name="connsiteY3" fmla="*/ 846582 h 1775092"/>
              <a:gd name="connsiteX4" fmla="*/ 710082 w 1966379"/>
              <a:gd name="connsiteY4" fmla="*/ 641764 h 1775092"/>
              <a:gd name="connsiteX5" fmla="*/ 587183 w 1966379"/>
              <a:gd name="connsiteY5" fmla="*/ 204818 h 1775092"/>
              <a:gd name="connsiteX6" fmla="*/ 245798 w 1966379"/>
              <a:gd name="connsiteY6" fmla="*/ 0 h 1775092"/>
              <a:gd name="connsiteX7" fmla="*/ 0 w 1966379"/>
              <a:gd name="connsiteY7" fmla="*/ 68272 h 177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6379" h="1775092">
                <a:moveTo>
                  <a:pt x="0" y="68272"/>
                </a:moveTo>
                <a:lnTo>
                  <a:pt x="0" y="1775092"/>
                </a:lnTo>
                <a:lnTo>
                  <a:pt x="1966379" y="1761437"/>
                </a:lnTo>
                <a:lnTo>
                  <a:pt x="1925412" y="846582"/>
                </a:lnTo>
                <a:lnTo>
                  <a:pt x="710082" y="641764"/>
                </a:lnTo>
                <a:lnTo>
                  <a:pt x="587183" y="204818"/>
                </a:lnTo>
                <a:lnTo>
                  <a:pt x="245798" y="0"/>
                </a:lnTo>
                <a:lnTo>
                  <a:pt x="0" y="6827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12">
            <a:extLst>
              <a:ext uri="{FF2B5EF4-FFF2-40B4-BE49-F238E27FC236}">
                <a16:creationId xmlns:a16="http://schemas.microsoft.com/office/drawing/2014/main" id="{AE808B01-1BB9-66BC-AA5F-2EEE0F7252C5}"/>
              </a:ext>
            </a:extLst>
          </p:cNvPr>
          <p:cNvSpPr/>
          <p:nvPr/>
        </p:nvSpPr>
        <p:spPr>
          <a:xfrm>
            <a:off x="2034945" y="5522805"/>
            <a:ext cx="763442" cy="273796"/>
          </a:xfrm>
          <a:custGeom>
            <a:avLst/>
            <a:gdLst>
              <a:gd name="connsiteX0" fmla="*/ 6773 w 764101"/>
              <a:gd name="connsiteY0" fmla="*/ 116509 h 273796"/>
              <a:gd name="connsiteX1" fmla="*/ 30076 w 764101"/>
              <a:gd name="connsiteY1" fmla="*/ 145636 h 273796"/>
              <a:gd name="connsiteX2" fmla="*/ 47552 w 764101"/>
              <a:gd name="connsiteY2" fmla="*/ 151462 h 273796"/>
              <a:gd name="connsiteX3" fmla="*/ 99983 w 764101"/>
              <a:gd name="connsiteY3" fmla="*/ 186415 h 273796"/>
              <a:gd name="connsiteX4" fmla="*/ 117459 w 764101"/>
              <a:gd name="connsiteY4" fmla="*/ 198065 h 273796"/>
              <a:gd name="connsiteX5" fmla="*/ 146587 w 764101"/>
              <a:gd name="connsiteY5" fmla="*/ 227193 h 273796"/>
              <a:gd name="connsiteX6" fmla="*/ 158239 w 764101"/>
              <a:gd name="connsiteY6" fmla="*/ 238844 h 273796"/>
              <a:gd name="connsiteX7" fmla="*/ 175715 w 764101"/>
              <a:gd name="connsiteY7" fmla="*/ 244669 h 273796"/>
              <a:gd name="connsiteX8" fmla="*/ 204843 w 764101"/>
              <a:gd name="connsiteY8" fmla="*/ 267971 h 273796"/>
              <a:gd name="connsiteX9" fmla="*/ 239797 w 764101"/>
              <a:gd name="connsiteY9" fmla="*/ 273796 h 273796"/>
              <a:gd name="connsiteX10" fmla="*/ 385437 w 764101"/>
              <a:gd name="connsiteY10" fmla="*/ 267971 h 273796"/>
              <a:gd name="connsiteX11" fmla="*/ 426216 w 764101"/>
              <a:gd name="connsiteY11" fmla="*/ 250494 h 273796"/>
              <a:gd name="connsiteX12" fmla="*/ 443693 w 764101"/>
              <a:gd name="connsiteY12" fmla="*/ 244669 h 273796"/>
              <a:gd name="connsiteX13" fmla="*/ 496123 w 764101"/>
              <a:gd name="connsiteY13" fmla="*/ 227193 h 273796"/>
              <a:gd name="connsiteX14" fmla="*/ 513600 w 764101"/>
              <a:gd name="connsiteY14" fmla="*/ 221367 h 273796"/>
              <a:gd name="connsiteX15" fmla="*/ 571856 w 764101"/>
              <a:gd name="connsiteY15" fmla="*/ 209716 h 273796"/>
              <a:gd name="connsiteX16" fmla="*/ 595158 w 764101"/>
              <a:gd name="connsiteY16" fmla="*/ 203891 h 273796"/>
              <a:gd name="connsiteX17" fmla="*/ 624286 w 764101"/>
              <a:gd name="connsiteY17" fmla="*/ 198065 h 273796"/>
              <a:gd name="connsiteX18" fmla="*/ 641763 w 764101"/>
              <a:gd name="connsiteY18" fmla="*/ 192240 h 273796"/>
              <a:gd name="connsiteX19" fmla="*/ 670891 w 764101"/>
              <a:gd name="connsiteY19" fmla="*/ 186415 h 273796"/>
              <a:gd name="connsiteX20" fmla="*/ 711670 w 764101"/>
              <a:gd name="connsiteY20" fmla="*/ 174764 h 273796"/>
              <a:gd name="connsiteX21" fmla="*/ 758275 w 764101"/>
              <a:gd name="connsiteY21" fmla="*/ 133986 h 273796"/>
              <a:gd name="connsiteX22" fmla="*/ 764101 w 764101"/>
              <a:gd name="connsiteY22" fmla="*/ 116509 h 273796"/>
              <a:gd name="connsiteX23" fmla="*/ 746624 w 764101"/>
              <a:gd name="connsiteY23" fmla="*/ 81557 h 273796"/>
              <a:gd name="connsiteX24" fmla="*/ 729147 w 764101"/>
              <a:gd name="connsiteY24" fmla="*/ 69906 h 273796"/>
              <a:gd name="connsiteX25" fmla="*/ 711670 w 764101"/>
              <a:gd name="connsiteY25" fmla="*/ 52429 h 273796"/>
              <a:gd name="connsiteX26" fmla="*/ 676717 w 764101"/>
              <a:gd name="connsiteY26" fmla="*/ 29128 h 273796"/>
              <a:gd name="connsiteX27" fmla="*/ 665065 w 764101"/>
              <a:gd name="connsiteY27" fmla="*/ 11651 h 273796"/>
              <a:gd name="connsiteX28" fmla="*/ 630112 w 764101"/>
              <a:gd name="connsiteY28" fmla="*/ 0 h 273796"/>
              <a:gd name="connsiteX29" fmla="*/ 577682 w 764101"/>
              <a:gd name="connsiteY29" fmla="*/ 17477 h 273796"/>
              <a:gd name="connsiteX30" fmla="*/ 566030 w 764101"/>
              <a:gd name="connsiteY30" fmla="*/ 58255 h 273796"/>
              <a:gd name="connsiteX31" fmla="*/ 548554 w 764101"/>
              <a:gd name="connsiteY31" fmla="*/ 69906 h 273796"/>
              <a:gd name="connsiteX32" fmla="*/ 507774 w 764101"/>
              <a:gd name="connsiteY32" fmla="*/ 110684 h 273796"/>
              <a:gd name="connsiteX33" fmla="*/ 490298 w 764101"/>
              <a:gd name="connsiteY33" fmla="*/ 104858 h 273796"/>
              <a:gd name="connsiteX34" fmla="*/ 472821 w 764101"/>
              <a:gd name="connsiteY34" fmla="*/ 93207 h 273796"/>
              <a:gd name="connsiteX35" fmla="*/ 437867 w 764101"/>
              <a:gd name="connsiteY35" fmla="*/ 81557 h 273796"/>
              <a:gd name="connsiteX36" fmla="*/ 420390 w 764101"/>
              <a:gd name="connsiteY36" fmla="*/ 75731 h 273796"/>
              <a:gd name="connsiteX37" fmla="*/ 367960 w 764101"/>
              <a:gd name="connsiteY37" fmla="*/ 87382 h 273796"/>
              <a:gd name="connsiteX38" fmla="*/ 350483 w 764101"/>
              <a:gd name="connsiteY38" fmla="*/ 93207 h 273796"/>
              <a:gd name="connsiteX39" fmla="*/ 338832 w 764101"/>
              <a:gd name="connsiteY39" fmla="*/ 110684 h 273796"/>
              <a:gd name="connsiteX40" fmla="*/ 315530 w 764101"/>
              <a:gd name="connsiteY40" fmla="*/ 116509 h 273796"/>
              <a:gd name="connsiteX41" fmla="*/ 181541 w 764101"/>
              <a:gd name="connsiteY41" fmla="*/ 110684 h 273796"/>
              <a:gd name="connsiteX42" fmla="*/ 146587 w 764101"/>
              <a:gd name="connsiteY42" fmla="*/ 87382 h 273796"/>
              <a:gd name="connsiteX43" fmla="*/ 134936 w 764101"/>
              <a:gd name="connsiteY43" fmla="*/ 52429 h 273796"/>
              <a:gd name="connsiteX44" fmla="*/ 12599 w 764101"/>
              <a:gd name="connsiteY44" fmla="*/ 58255 h 273796"/>
              <a:gd name="connsiteX45" fmla="*/ 948 w 764101"/>
              <a:gd name="connsiteY45" fmla="*/ 75731 h 273796"/>
              <a:gd name="connsiteX46" fmla="*/ 6773 w 764101"/>
              <a:gd name="connsiteY46" fmla="*/ 116509 h 2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101" h="273796">
                <a:moveTo>
                  <a:pt x="6773" y="116509"/>
                </a:moveTo>
                <a:cubicBezTo>
                  <a:pt x="11628" y="128160"/>
                  <a:pt x="20635" y="137544"/>
                  <a:pt x="30076" y="145636"/>
                </a:cubicBezTo>
                <a:cubicBezTo>
                  <a:pt x="34738" y="149632"/>
                  <a:pt x="42184" y="148480"/>
                  <a:pt x="47552" y="151462"/>
                </a:cubicBezTo>
                <a:cubicBezTo>
                  <a:pt x="47554" y="151463"/>
                  <a:pt x="91244" y="180589"/>
                  <a:pt x="99983" y="186415"/>
                </a:cubicBezTo>
                <a:cubicBezTo>
                  <a:pt x="105808" y="190298"/>
                  <a:pt x="112509" y="193115"/>
                  <a:pt x="117459" y="198065"/>
                </a:cubicBezTo>
                <a:lnTo>
                  <a:pt x="146587" y="227193"/>
                </a:lnTo>
                <a:cubicBezTo>
                  <a:pt x="150471" y="231077"/>
                  <a:pt x="153028" y="237107"/>
                  <a:pt x="158239" y="238844"/>
                </a:cubicBezTo>
                <a:lnTo>
                  <a:pt x="175715" y="244669"/>
                </a:lnTo>
                <a:cubicBezTo>
                  <a:pt x="183668" y="252622"/>
                  <a:pt x="193822" y="264298"/>
                  <a:pt x="204843" y="267971"/>
                </a:cubicBezTo>
                <a:cubicBezTo>
                  <a:pt x="216049" y="271706"/>
                  <a:pt x="228146" y="271854"/>
                  <a:pt x="239797" y="273796"/>
                </a:cubicBezTo>
                <a:cubicBezTo>
                  <a:pt x="288344" y="271854"/>
                  <a:pt x="336967" y="271314"/>
                  <a:pt x="385437" y="267971"/>
                </a:cubicBezTo>
                <a:cubicBezTo>
                  <a:pt x="413564" y="266031"/>
                  <a:pt x="403798" y="261703"/>
                  <a:pt x="426216" y="250494"/>
                </a:cubicBezTo>
                <a:cubicBezTo>
                  <a:pt x="431708" y="247748"/>
                  <a:pt x="437943" y="246825"/>
                  <a:pt x="443693" y="244669"/>
                </a:cubicBezTo>
                <a:cubicBezTo>
                  <a:pt x="507985" y="220561"/>
                  <a:pt x="441445" y="242815"/>
                  <a:pt x="496123" y="227193"/>
                </a:cubicBezTo>
                <a:cubicBezTo>
                  <a:pt x="502028" y="225506"/>
                  <a:pt x="507616" y="222748"/>
                  <a:pt x="513600" y="221367"/>
                </a:cubicBezTo>
                <a:cubicBezTo>
                  <a:pt x="532896" y="216914"/>
                  <a:pt x="552644" y="214519"/>
                  <a:pt x="571856" y="209716"/>
                </a:cubicBezTo>
                <a:cubicBezTo>
                  <a:pt x="579623" y="207774"/>
                  <a:pt x="587342" y="205628"/>
                  <a:pt x="595158" y="203891"/>
                </a:cubicBezTo>
                <a:cubicBezTo>
                  <a:pt x="604824" y="201743"/>
                  <a:pt x="614680" y="200466"/>
                  <a:pt x="624286" y="198065"/>
                </a:cubicBezTo>
                <a:cubicBezTo>
                  <a:pt x="630243" y="196576"/>
                  <a:pt x="635806" y="193729"/>
                  <a:pt x="641763" y="192240"/>
                </a:cubicBezTo>
                <a:cubicBezTo>
                  <a:pt x="651369" y="189839"/>
                  <a:pt x="661225" y="188563"/>
                  <a:pt x="670891" y="186415"/>
                </a:cubicBezTo>
                <a:cubicBezTo>
                  <a:pt x="692827" y="181540"/>
                  <a:pt x="692214" y="181249"/>
                  <a:pt x="711670" y="174764"/>
                </a:cubicBezTo>
                <a:cubicBezTo>
                  <a:pt x="737885" y="157288"/>
                  <a:pt x="746138" y="158259"/>
                  <a:pt x="758275" y="133986"/>
                </a:cubicBezTo>
                <a:cubicBezTo>
                  <a:pt x="761021" y="128494"/>
                  <a:pt x="762159" y="122335"/>
                  <a:pt x="764101" y="116509"/>
                </a:cubicBezTo>
                <a:cubicBezTo>
                  <a:pt x="759363" y="102296"/>
                  <a:pt x="757916" y="92849"/>
                  <a:pt x="746624" y="81557"/>
                </a:cubicBezTo>
                <a:cubicBezTo>
                  <a:pt x="741673" y="76606"/>
                  <a:pt x="734526" y="74388"/>
                  <a:pt x="729147" y="69906"/>
                </a:cubicBezTo>
                <a:cubicBezTo>
                  <a:pt x="722818" y="64632"/>
                  <a:pt x="718173" y="57487"/>
                  <a:pt x="711670" y="52429"/>
                </a:cubicBezTo>
                <a:cubicBezTo>
                  <a:pt x="700617" y="43832"/>
                  <a:pt x="676717" y="29128"/>
                  <a:pt x="676717" y="29128"/>
                </a:cubicBezTo>
                <a:cubicBezTo>
                  <a:pt x="672833" y="23302"/>
                  <a:pt x="671002" y="15362"/>
                  <a:pt x="665065" y="11651"/>
                </a:cubicBezTo>
                <a:cubicBezTo>
                  <a:pt x="654651" y="5142"/>
                  <a:pt x="630112" y="0"/>
                  <a:pt x="630112" y="0"/>
                </a:cubicBezTo>
                <a:cubicBezTo>
                  <a:pt x="617043" y="2178"/>
                  <a:pt x="587921" y="2118"/>
                  <a:pt x="577682" y="17477"/>
                </a:cubicBezTo>
                <a:cubicBezTo>
                  <a:pt x="573493" y="23760"/>
                  <a:pt x="571990" y="50805"/>
                  <a:pt x="566030" y="58255"/>
                </a:cubicBezTo>
                <a:cubicBezTo>
                  <a:pt x="561656" y="63722"/>
                  <a:pt x="554379" y="66022"/>
                  <a:pt x="548554" y="69906"/>
                </a:cubicBezTo>
                <a:cubicBezTo>
                  <a:pt x="521845" y="109967"/>
                  <a:pt x="538535" y="100430"/>
                  <a:pt x="507774" y="110684"/>
                </a:cubicBezTo>
                <a:cubicBezTo>
                  <a:pt x="501949" y="108742"/>
                  <a:pt x="495790" y="107604"/>
                  <a:pt x="490298" y="104858"/>
                </a:cubicBezTo>
                <a:cubicBezTo>
                  <a:pt x="484036" y="101727"/>
                  <a:pt x="479219" y="96050"/>
                  <a:pt x="472821" y="93207"/>
                </a:cubicBezTo>
                <a:cubicBezTo>
                  <a:pt x="461598" y="88219"/>
                  <a:pt x="449518" y="85441"/>
                  <a:pt x="437867" y="81557"/>
                </a:cubicBezTo>
                <a:lnTo>
                  <a:pt x="420390" y="75731"/>
                </a:lnTo>
                <a:cubicBezTo>
                  <a:pt x="400374" y="79734"/>
                  <a:pt x="387152" y="81899"/>
                  <a:pt x="367960" y="87382"/>
                </a:cubicBezTo>
                <a:cubicBezTo>
                  <a:pt x="362056" y="89069"/>
                  <a:pt x="356309" y="91265"/>
                  <a:pt x="350483" y="93207"/>
                </a:cubicBezTo>
                <a:cubicBezTo>
                  <a:pt x="346599" y="99033"/>
                  <a:pt x="344658" y="106800"/>
                  <a:pt x="338832" y="110684"/>
                </a:cubicBezTo>
                <a:cubicBezTo>
                  <a:pt x="332170" y="115125"/>
                  <a:pt x="323536" y="116509"/>
                  <a:pt x="315530" y="116509"/>
                </a:cubicBezTo>
                <a:cubicBezTo>
                  <a:pt x="270825" y="116509"/>
                  <a:pt x="226204" y="112626"/>
                  <a:pt x="181541" y="110684"/>
                </a:cubicBezTo>
                <a:cubicBezTo>
                  <a:pt x="169890" y="102917"/>
                  <a:pt x="151015" y="100666"/>
                  <a:pt x="146587" y="87382"/>
                </a:cubicBezTo>
                <a:lnTo>
                  <a:pt x="134936" y="52429"/>
                </a:lnTo>
                <a:cubicBezTo>
                  <a:pt x="94157" y="54371"/>
                  <a:pt x="52820" y="51260"/>
                  <a:pt x="12599" y="58255"/>
                </a:cubicBezTo>
                <a:cubicBezTo>
                  <a:pt x="5701" y="59455"/>
                  <a:pt x="2200" y="68843"/>
                  <a:pt x="948" y="75731"/>
                </a:cubicBezTo>
                <a:cubicBezTo>
                  <a:pt x="-1831" y="91015"/>
                  <a:pt x="1918" y="104858"/>
                  <a:pt x="6773" y="11650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orme libre 13">
            <a:extLst>
              <a:ext uri="{FF2B5EF4-FFF2-40B4-BE49-F238E27FC236}">
                <a16:creationId xmlns:a16="http://schemas.microsoft.com/office/drawing/2014/main" id="{769D5417-7776-31DD-4EDC-4E06849E3798}"/>
              </a:ext>
            </a:extLst>
          </p:cNvPr>
          <p:cNvSpPr/>
          <p:nvPr/>
        </p:nvSpPr>
        <p:spPr>
          <a:xfrm>
            <a:off x="3067022" y="5482027"/>
            <a:ext cx="416346" cy="301012"/>
          </a:xfrm>
          <a:custGeom>
            <a:avLst/>
            <a:gdLst>
              <a:gd name="connsiteX0" fmla="*/ 17477 w 416706"/>
              <a:gd name="connsiteY0" fmla="*/ 186414 h 301012"/>
              <a:gd name="connsiteX1" fmla="*/ 52430 w 416706"/>
              <a:gd name="connsiteY1" fmla="*/ 180589 h 301012"/>
              <a:gd name="connsiteX2" fmla="*/ 69907 w 416706"/>
              <a:gd name="connsiteY2" fmla="*/ 145636 h 301012"/>
              <a:gd name="connsiteX3" fmla="*/ 104861 w 416706"/>
              <a:gd name="connsiteY3" fmla="*/ 116509 h 301012"/>
              <a:gd name="connsiteX4" fmla="*/ 133989 w 416706"/>
              <a:gd name="connsiteY4" fmla="*/ 87382 h 301012"/>
              <a:gd name="connsiteX5" fmla="*/ 168942 w 416706"/>
              <a:gd name="connsiteY5" fmla="*/ 75731 h 301012"/>
              <a:gd name="connsiteX6" fmla="*/ 192245 w 416706"/>
              <a:gd name="connsiteY6" fmla="*/ 46604 h 301012"/>
              <a:gd name="connsiteX7" fmla="*/ 203896 w 416706"/>
              <a:gd name="connsiteY7" fmla="*/ 29128 h 301012"/>
              <a:gd name="connsiteX8" fmla="*/ 238849 w 416706"/>
              <a:gd name="connsiteY8" fmla="*/ 17477 h 301012"/>
              <a:gd name="connsiteX9" fmla="*/ 273803 w 416706"/>
              <a:gd name="connsiteY9" fmla="*/ 5826 h 301012"/>
              <a:gd name="connsiteX10" fmla="*/ 297105 w 416706"/>
              <a:gd name="connsiteY10" fmla="*/ 0 h 301012"/>
              <a:gd name="connsiteX11" fmla="*/ 355361 w 416706"/>
              <a:gd name="connsiteY11" fmla="*/ 5826 h 301012"/>
              <a:gd name="connsiteX12" fmla="*/ 372838 w 416706"/>
              <a:gd name="connsiteY12" fmla="*/ 11651 h 301012"/>
              <a:gd name="connsiteX13" fmla="*/ 384489 w 416706"/>
              <a:gd name="connsiteY13" fmla="*/ 46604 h 301012"/>
              <a:gd name="connsiteX14" fmla="*/ 390315 w 416706"/>
              <a:gd name="connsiteY14" fmla="*/ 64080 h 301012"/>
              <a:gd name="connsiteX15" fmla="*/ 396140 w 416706"/>
              <a:gd name="connsiteY15" fmla="*/ 81557 h 301012"/>
              <a:gd name="connsiteX16" fmla="*/ 407792 w 416706"/>
              <a:gd name="connsiteY16" fmla="*/ 93207 h 301012"/>
              <a:gd name="connsiteX17" fmla="*/ 407792 w 416706"/>
              <a:gd name="connsiteY17" fmla="*/ 168938 h 301012"/>
              <a:gd name="connsiteX18" fmla="*/ 390315 w 416706"/>
              <a:gd name="connsiteY18" fmla="*/ 180589 h 301012"/>
              <a:gd name="connsiteX19" fmla="*/ 372838 w 416706"/>
              <a:gd name="connsiteY19" fmla="*/ 198065 h 301012"/>
              <a:gd name="connsiteX20" fmla="*/ 337884 w 416706"/>
              <a:gd name="connsiteY20" fmla="*/ 215542 h 301012"/>
              <a:gd name="connsiteX21" fmla="*/ 320408 w 416706"/>
              <a:gd name="connsiteY21" fmla="*/ 227193 h 301012"/>
              <a:gd name="connsiteX22" fmla="*/ 285454 w 416706"/>
              <a:gd name="connsiteY22" fmla="*/ 238843 h 301012"/>
              <a:gd name="connsiteX23" fmla="*/ 267977 w 416706"/>
              <a:gd name="connsiteY23" fmla="*/ 244669 h 301012"/>
              <a:gd name="connsiteX24" fmla="*/ 244675 w 416706"/>
              <a:gd name="connsiteY24" fmla="*/ 256320 h 301012"/>
              <a:gd name="connsiteX25" fmla="*/ 174768 w 416706"/>
              <a:gd name="connsiteY25" fmla="*/ 267971 h 301012"/>
              <a:gd name="connsiteX26" fmla="*/ 99035 w 416706"/>
              <a:gd name="connsiteY26" fmla="*/ 285447 h 301012"/>
              <a:gd name="connsiteX27" fmla="*/ 5826 w 416706"/>
              <a:gd name="connsiteY27" fmla="*/ 285447 h 301012"/>
              <a:gd name="connsiteX28" fmla="*/ 0 w 416706"/>
              <a:gd name="connsiteY28" fmla="*/ 267971 h 301012"/>
              <a:gd name="connsiteX29" fmla="*/ 5826 w 416706"/>
              <a:gd name="connsiteY29" fmla="*/ 209716 h 301012"/>
              <a:gd name="connsiteX30" fmla="*/ 17477 w 416706"/>
              <a:gd name="connsiteY30" fmla="*/ 186414 h 3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6706" h="301012">
                <a:moveTo>
                  <a:pt x="17477" y="186414"/>
                </a:moveTo>
                <a:cubicBezTo>
                  <a:pt x="25244" y="181559"/>
                  <a:pt x="41865" y="185871"/>
                  <a:pt x="52430" y="180589"/>
                </a:cubicBezTo>
                <a:cubicBezTo>
                  <a:pt x="63560" y="175024"/>
                  <a:pt x="65312" y="154826"/>
                  <a:pt x="69907" y="145636"/>
                </a:cubicBezTo>
                <a:cubicBezTo>
                  <a:pt x="80886" y="123679"/>
                  <a:pt x="82105" y="127887"/>
                  <a:pt x="104861" y="116509"/>
                </a:cubicBezTo>
                <a:cubicBezTo>
                  <a:pt x="115490" y="100565"/>
                  <a:pt x="115592" y="95558"/>
                  <a:pt x="133989" y="87382"/>
                </a:cubicBezTo>
                <a:cubicBezTo>
                  <a:pt x="145212" y="82394"/>
                  <a:pt x="168942" y="75731"/>
                  <a:pt x="168942" y="75731"/>
                </a:cubicBezTo>
                <a:cubicBezTo>
                  <a:pt x="180284" y="41709"/>
                  <a:pt x="165894" y="72954"/>
                  <a:pt x="192245" y="46604"/>
                </a:cubicBezTo>
                <a:cubicBezTo>
                  <a:pt x="197196" y="41653"/>
                  <a:pt x="197959" y="32839"/>
                  <a:pt x="203896" y="29128"/>
                </a:cubicBezTo>
                <a:cubicBezTo>
                  <a:pt x="214311" y="22619"/>
                  <a:pt x="227198" y="21361"/>
                  <a:pt x="238849" y="17477"/>
                </a:cubicBezTo>
                <a:lnTo>
                  <a:pt x="273803" y="5826"/>
                </a:lnTo>
                <a:lnTo>
                  <a:pt x="297105" y="0"/>
                </a:lnTo>
                <a:cubicBezTo>
                  <a:pt x="316524" y="1942"/>
                  <a:pt x="336072" y="2859"/>
                  <a:pt x="355361" y="5826"/>
                </a:cubicBezTo>
                <a:cubicBezTo>
                  <a:pt x="361430" y="6760"/>
                  <a:pt x="369269" y="6654"/>
                  <a:pt x="372838" y="11651"/>
                </a:cubicBezTo>
                <a:cubicBezTo>
                  <a:pt x="379976" y="21645"/>
                  <a:pt x="380605" y="34953"/>
                  <a:pt x="384489" y="46604"/>
                </a:cubicBezTo>
                <a:lnTo>
                  <a:pt x="390315" y="64080"/>
                </a:lnTo>
                <a:cubicBezTo>
                  <a:pt x="392257" y="69906"/>
                  <a:pt x="391797" y="77215"/>
                  <a:pt x="396140" y="81557"/>
                </a:cubicBezTo>
                <a:lnTo>
                  <a:pt x="407792" y="93207"/>
                </a:lnTo>
                <a:cubicBezTo>
                  <a:pt x="417425" y="122108"/>
                  <a:pt x="421737" y="127103"/>
                  <a:pt x="407792" y="168938"/>
                </a:cubicBezTo>
                <a:cubicBezTo>
                  <a:pt x="405578" y="175580"/>
                  <a:pt x="395694" y="176107"/>
                  <a:pt x="390315" y="180589"/>
                </a:cubicBezTo>
                <a:cubicBezTo>
                  <a:pt x="383986" y="185863"/>
                  <a:pt x="379167" y="192791"/>
                  <a:pt x="372838" y="198065"/>
                </a:cubicBezTo>
                <a:cubicBezTo>
                  <a:pt x="347794" y="218934"/>
                  <a:pt x="364159" y="202404"/>
                  <a:pt x="337884" y="215542"/>
                </a:cubicBezTo>
                <a:cubicBezTo>
                  <a:pt x="331622" y="218673"/>
                  <a:pt x="326806" y="224350"/>
                  <a:pt x="320408" y="227193"/>
                </a:cubicBezTo>
                <a:cubicBezTo>
                  <a:pt x="309185" y="232181"/>
                  <a:pt x="297105" y="234959"/>
                  <a:pt x="285454" y="238843"/>
                </a:cubicBezTo>
                <a:cubicBezTo>
                  <a:pt x="279628" y="240785"/>
                  <a:pt x="273470" y="241923"/>
                  <a:pt x="267977" y="244669"/>
                </a:cubicBezTo>
                <a:cubicBezTo>
                  <a:pt x="260210" y="248553"/>
                  <a:pt x="253100" y="254214"/>
                  <a:pt x="244675" y="256320"/>
                </a:cubicBezTo>
                <a:cubicBezTo>
                  <a:pt x="221757" y="262050"/>
                  <a:pt x="197686" y="262242"/>
                  <a:pt x="174768" y="267971"/>
                </a:cubicBezTo>
                <a:cubicBezTo>
                  <a:pt x="118557" y="282023"/>
                  <a:pt x="143865" y="276482"/>
                  <a:pt x="99035" y="285447"/>
                </a:cubicBezTo>
                <a:cubicBezTo>
                  <a:pt x="61710" y="304109"/>
                  <a:pt x="64966" y="308192"/>
                  <a:pt x="5826" y="285447"/>
                </a:cubicBezTo>
                <a:cubicBezTo>
                  <a:pt x="95" y="283243"/>
                  <a:pt x="1942" y="273796"/>
                  <a:pt x="0" y="267971"/>
                </a:cubicBezTo>
                <a:cubicBezTo>
                  <a:pt x="1942" y="248553"/>
                  <a:pt x="1438" y="228731"/>
                  <a:pt x="5826" y="209716"/>
                </a:cubicBezTo>
                <a:cubicBezTo>
                  <a:pt x="7400" y="202894"/>
                  <a:pt x="9710" y="191269"/>
                  <a:pt x="17477" y="18641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orme libre 15">
            <a:extLst>
              <a:ext uri="{FF2B5EF4-FFF2-40B4-BE49-F238E27FC236}">
                <a16:creationId xmlns:a16="http://schemas.microsoft.com/office/drawing/2014/main" id="{B4F80B02-27CA-95F4-8571-7EACB589D22B}"/>
              </a:ext>
            </a:extLst>
          </p:cNvPr>
          <p:cNvSpPr/>
          <p:nvPr/>
        </p:nvSpPr>
        <p:spPr>
          <a:xfrm>
            <a:off x="1727134" y="5907285"/>
            <a:ext cx="1455155" cy="658274"/>
          </a:xfrm>
          <a:custGeom>
            <a:avLst/>
            <a:gdLst>
              <a:gd name="connsiteX0" fmla="*/ 0 w 1101038"/>
              <a:gd name="connsiteY0" fmla="*/ 0 h 611671"/>
              <a:gd name="connsiteX1" fmla="*/ 17477 w 1101038"/>
              <a:gd name="connsiteY1" fmla="*/ 600020 h 611671"/>
              <a:gd name="connsiteX2" fmla="*/ 1101038 w 1101038"/>
              <a:gd name="connsiteY2" fmla="*/ 611671 h 611671"/>
              <a:gd name="connsiteX3" fmla="*/ 1083561 w 1101038"/>
              <a:gd name="connsiteY3" fmla="*/ 448558 h 611671"/>
              <a:gd name="connsiteX4" fmla="*/ 786455 w 1101038"/>
              <a:gd name="connsiteY4" fmla="*/ 431082 h 611671"/>
              <a:gd name="connsiteX5" fmla="*/ 774804 w 1101038"/>
              <a:gd name="connsiteY5" fmla="*/ 297097 h 611671"/>
              <a:gd name="connsiteX6" fmla="*/ 477699 w 1101038"/>
              <a:gd name="connsiteY6" fmla="*/ 267970 h 611671"/>
              <a:gd name="connsiteX7" fmla="*/ 151465 w 1101038"/>
              <a:gd name="connsiteY7" fmla="*/ 262144 h 611671"/>
              <a:gd name="connsiteX8" fmla="*/ 157291 w 1101038"/>
              <a:gd name="connsiteY8" fmla="*/ 11650 h 611671"/>
              <a:gd name="connsiteX9" fmla="*/ 0 w 1101038"/>
              <a:gd name="connsiteY9" fmla="*/ 0 h 6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38" h="611671">
                <a:moveTo>
                  <a:pt x="0" y="0"/>
                </a:moveTo>
                <a:lnTo>
                  <a:pt x="17477" y="600020"/>
                </a:lnTo>
                <a:lnTo>
                  <a:pt x="1101038" y="611671"/>
                </a:lnTo>
                <a:lnTo>
                  <a:pt x="1083561" y="448558"/>
                </a:lnTo>
                <a:lnTo>
                  <a:pt x="786455" y="431082"/>
                </a:lnTo>
                <a:lnTo>
                  <a:pt x="774804" y="297097"/>
                </a:lnTo>
                <a:lnTo>
                  <a:pt x="477699" y="267970"/>
                </a:lnTo>
                <a:lnTo>
                  <a:pt x="151465" y="262144"/>
                </a:lnTo>
                <a:lnTo>
                  <a:pt x="157291" y="1165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orme libre 16">
            <a:extLst>
              <a:ext uri="{FF2B5EF4-FFF2-40B4-BE49-F238E27FC236}">
                <a16:creationId xmlns:a16="http://schemas.microsoft.com/office/drawing/2014/main" id="{01962024-3C87-235E-DC82-80644AABDBF9}"/>
              </a:ext>
            </a:extLst>
          </p:cNvPr>
          <p:cNvSpPr/>
          <p:nvPr/>
        </p:nvSpPr>
        <p:spPr>
          <a:xfrm>
            <a:off x="3905908" y="4894942"/>
            <a:ext cx="2467920" cy="878357"/>
          </a:xfrm>
          <a:custGeom>
            <a:avLst/>
            <a:gdLst>
              <a:gd name="connsiteX0" fmla="*/ 0 w 2470052"/>
              <a:gd name="connsiteY0" fmla="*/ 0 h 722354"/>
              <a:gd name="connsiteX1" fmla="*/ 11651 w 2470052"/>
              <a:gd name="connsiteY1" fmla="*/ 710704 h 722354"/>
              <a:gd name="connsiteX2" fmla="*/ 2470052 w 2470052"/>
              <a:gd name="connsiteY2" fmla="*/ 722354 h 722354"/>
              <a:gd name="connsiteX3" fmla="*/ 2388494 w 2470052"/>
              <a:gd name="connsiteY3" fmla="*/ 81556 h 722354"/>
              <a:gd name="connsiteX4" fmla="*/ 0 w 2470052"/>
              <a:gd name="connsiteY4" fmla="*/ 0 h 72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052" h="722354">
                <a:moveTo>
                  <a:pt x="0" y="0"/>
                </a:moveTo>
                <a:lnTo>
                  <a:pt x="11651" y="710704"/>
                </a:lnTo>
                <a:lnTo>
                  <a:pt x="2470052" y="722354"/>
                </a:lnTo>
                <a:lnTo>
                  <a:pt x="2388494" y="8155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orme libre 18">
            <a:extLst>
              <a:ext uri="{FF2B5EF4-FFF2-40B4-BE49-F238E27FC236}">
                <a16:creationId xmlns:a16="http://schemas.microsoft.com/office/drawing/2014/main" id="{CDC48A5F-8EAD-913B-14C8-5C1E88C2517A}"/>
              </a:ext>
            </a:extLst>
          </p:cNvPr>
          <p:cNvSpPr/>
          <p:nvPr/>
        </p:nvSpPr>
        <p:spPr>
          <a:xfrm>
            <a:off x="10170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orme libre 19">
            <a:extLst>
              <a:ext uri="{FF2B5EF4-FFF2-40B4-BE49-F238E27FC236}">
                <a16:creationId xmlns:a16="http://schemas.microsoft.com/office/drawing/2014/main" id="{4213B3FB-9103-52EB-C2C5-447FD9D2BBF2}"/>
              </a:ext>
            </a:extLst>
          </p:cNvPr>
          <p:cNvSpPr/>
          <p:nvPr/>
        </p:nvSpPr>
        <p:spPr>
          <a:xfrm>
            <a:off x="2743233" y="2419957"/>
            <a:ext cx="2467428" cy="1364343"/>
          </a:xfrm>
          <a:custGeom>
            <a:avLst/>
            <a:gdLst>
              <a:gd name="connsiteX0" fmla="*/ 986971 w 2467428"/>
              <a:gd name="connsiteY0" fmla="*/ 0 h 1364343"/>
              <a:gd name="connsiteX1" fmla="*/ 2467428 w 2467428"/>
              <a:gd name="connsiteY1" fmla="*/ 29029 h 1364343"/>
              <a:gd name="connsiteX2" fmla="*/ 2423886 w 2467428"/>
              <a:gd name="connsiteY2" fmla="*/ 711200 h 1364343"/>
              <a:gd name="connsiteX3" fmla="*/ 812800 w 2467428"/>
              <a:gd name="connsiteY3" fmla="*/ 725714 h 1364343"/>
              <a:gd name="connsiteX4" fmla="*/ 246743 w 2467428"/>
              <a:gd name="connsiteY4" fmla="*/ 1364343 h 1364343"/>
              <a:gd name="connsiteX5" fmla="*/ 0 w 2467428"/>
              <a:gd name="connsiteY5" fmla="*/ 1364343 h 1364343"/>
              <a:gd name="connsiteX6" fmla="*/ 116114 w 2467428"/>
              <a:gd name="connsiteY6" fmla="*/ 885372 h 1364343"/>
              <a:gd name="connsiteX7" fmla="*/ 348343 w 2467428"/>
              <a:gd name="connsiteY7" fmla="*/ 667657 h 1364343"/>
              <a:gd name="connsiteX8" fmla="*/ 667657 w 2467428"/>
              <a:gd name="connsiteY8" fmla="*/ 537029 h 1364343"/>
              <a:gd name="connsiteX9" fmla="*/ 943428 w 2467428"/>
              <a:gd name="connsiteY9" fmla="*/ 537029 h 1364343"/>
              <a:gd name="connsiteX10" fmla="*/ 986971 w 2467428"/>
              <a:gd name="connsiteY10" fmla="*/ 0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7428" h="1364343">
                <a:moveTo>
                  <a:pt x="986971" y="0"/>
                </a:moveTo>
                <a:lnTo>
                  <a:pt x="2467428" y="29029"/>
                </a:lnTo>
                <a:lnTo>
                  <a:pt x="2423886" y="711200"/>
                </a:lnTo>
                <a:lnTo>
                  <a:pt x="812800" y="725714"/>
                </a:lnTo>
                <a:lnTo>
                  <a:pt x="246743" y="1364343"/>
                </a:lnTo>
                <a:lnTo>
                  <a:pt x="0" y="1364343"/>
                </a:lnTo>
                <a:lnTo>
                  <a:pt x="116114" y="885372"/>
                </a:lnTo>
                <a:lnTo>
                  <a:pt x="348343" y="667657"/>
                </a:lnTo>
                <a:lnTo>
                  <a:pt x="667657" y="537029"/>
                </a:lnTo>
                <a:lnTo>
                  <a:pt x="943428" y="537029"/>
                </a:lnTo>
                <a:lnTo>
                  <a:pt x="98697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997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9" name="Forme libre 8">
            <a:extLst>
              <a:ext uri="{FF2B5EF4-FFF2-40B4-BE49-F238E27FC236}">
                <a16:creationId xmlns:a16="http://schemas.microsoft.com/office/drawing/2014/main" id="{8A934FDC-5B57-A739-A3BF-FC6BAC5FD25B}"/>
              </a:ext>
            </a:extLst>
          </p:cNvPr>
          <p:cNvSpPr/>
          <p:nvPr/>
        </p:nvSpPr>
        <p:spPr>
          <a:xfrm>
            <a:off x="894748" y="203953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12">
            <a:extLst>
              <a:ext uri="{FF2B5EF4-FFF2-40B4-BE49-F238E27FC236}">
                <a16:creationId xmlns:a16="http://schemas.microsoft.com/office/drawing/2014/main" id="{AE808B01-1BB9-66BC-AA5F-2EEE0F7252C5}"/>
              </a:ext>
            </a:extLst>
          </p:cNvPr>
          <p:cNvSpPr/>
          <p:nvPr/>
        </p:nvSpPr>
        <p:spPr>
          <a:xfrm>
            <a:off x="2034945" y="5522805"/>
            <a:ext cx="763442" cy="273796"/>
          </a:xfrm>
          <a:custGeom>
            <a:avLst/>
            <a:gdLst>
              <a:gd name="connsiteX0" fmla="*/ 6773 w 764101"/>
              <a:gd name="connsiteY0" fmla="*/ 116509 h 273796"/>
              <a:gd name="connsiteX1" fmla="*/ 30076 w 764101"/>
              <a:gd name="connsiteY1" fmla="*/ 145636 h 273796"/>
              <a:gd name="connsiteX2" fmla="*/ 47552 w 764101"/>
              <a:gd name="connsiteY2" fmla="*/ 151462 h 273796"/>
              <a:gd name="connsiteX3" fmla="*/ 99983 w 764101"/>
              <a:gd name="connsiteY3" fmla="*/ 186415 h 273796"/>
              <a:gd name="connsiteX4" fmla="*/ 117459 w 764101"/>
              <a:gd name="connsiteY4" fmla="*/ 198065 h 273796"/>
              <a:gd name="connsiteX5" fmla="*/ 146587 w 764101"/>
              <a:gd name="connsiteY5" fmla="*/ 227193 h 273796"/>
              <a:gd name="connsiteX6" fmla="*/ 158239 w 764101"/>
              <a:gd name="connsiteY6" fmla="*/ 238844 h 273796"/>
              <a:gd name="connsiteX7" fmla="*/ 175715 w 764101"/>
              <a:gd name="connsiteY7" fmla="*/ 244669 h 273796"/>
              <a:gd name="connsiteX8" fmla="*/ 204843 w 764101"/>
              <a:gd name="connsiteY8" fmla="*/ 267971 h 273796"/>
              <a:gd name="connsiteX9" fmla="*/ 239797 w 764101"/>
              <a:gd name="connsiteY9" fmla="*/ 273796 h 273796"/>
              <a:gd name="connsiteX10" fmla="*/ 385437 w 764101"/>
              <a:gd name="connsiteY10" fmla="*/ 267971 h 273796"/>
              <a:gd name="connsiteX11" fmla="*/ 426216 w 764101"/>
              <a:gd name="connsiteY11" fmla="*/ 250494 h 273796"/>
              <a:gd name="connsiteX12" fmla="*/ 443693 w 764101"/>
              <a:gd name="connsiteY12" fmla="*/ 244669 h 273796"/>
              <a:gd name="connsiteX13" fmla="*/ 496123 w 764101"/>
              <a:gd name="connsiteY13" fmla="*/ 227193 h 273796"/>
              <a:gd name="connsiteX14" fmla="*/ 513600 w 764101"/>
              <a:gd name="connsiteY14" fmla="*/ 221367 h 273796"/>
              <a:gd name="connsiteX15" fmla="*/ 571856 w 764101"/>
              <a:gd name="connsiteY15" fmla="*/ 209716 h 273796"/>
              <a:gd name="connsiteX16" fmla="*/ 595158 w 764101"/>
              <a:gd name="connsiteY16" fmla="*/ 203891 h 273796"/>
              <a:gd name="connsiteX17" fmla="*/ 624286 w 764101"/>
              <a:gd name="connsiteY17" fmla="*/ 198065 h 273796"/>
              <a:gd name="connsiteX18" fmla="*/ 641763 w 764101"/>
              <a:gd name="connsiteY18" fmla="*/ 192240 h 273796"/>
              <a:gd name="connsiteX19" fmla="*/ 670891 w 764101"/>
              <a:gd name="connsiteY19" fmla="*/ 186415 h 273796"/>
              <a:gd name="connsiteX20" fmla="*/ 711670 w 764101"/>
              <a:gd name="connsiteY20" fmla="*/ 174764 h 273796"/>
              <a:gd name="connsiteX21" fmla="*/ 758275 w 764101"/>
              <a:gd name="connsiteY21" fmla="*/ 133986 h 273796"/>
              <a:gd name="connsiteX22" fmla="*/ 764101 w 764101"/>
              <a:gd name="connsiteY22" fmla="*/ 116509 h 273796"/>
              <a:gd name="connsiteX23" fmla="*/ 746624 w 764101"/>
              <a:gd name="connsiteY23" fmla="*/ 81557 h 273796"/>
              <a:gd name="connsiteX24" fmla="*/ 729147 w 764101"/>
              <a:gd name="connsiteY24" fmla="*/ 69906 h 273796"/>
              <a:gd name="connsiteX25" fmla="*/ 711670 w 764101"/>
              <a:gd name="connsiteY25" fmla="*/ 52429 h 273796"/>
              <a:gd name="connsiteX26" fmla="*/ 676717 w 764101"/>
              <a:gd name="connsiteY26" fmla="*/ 29128 h 273796"/>
              <a:gd name="connsiteX27" fmla="*/ 665065 w 764101"/>
              <a:gd name="connsiteY27" fmla="*/ 11651 h 273796"/>
              <a:gd name="connsiteX28" fmla="*/ 630112 w 764101"/>
              <a:gd name="connsiteY28" fmla="*/ 0 h 273796"/>
              <a:gd name="connsiteX29" fmla="*/ 577682 w 764101"/>
              <a:gd name="connsiteY29" fmla="*/ 17477 h 273796"/>
              <a:gd name="connsiteX30" fmla="*/ 566030 w 764101"/>
              <a:gd name="connsiteY30" fmla="*/ 58255 h 273796"/>
              <a:gd name="connsiteX31" fmla="*/ 548554 w 764101"/>
              <a:gd name="connsiteY31" fmla="*/ 69906 h 273796"/>
              <a:gd name="connsiteX32" fmla="*/ 507774 w 764101"/>
              <a:gd name="connsiteY32" fmla="*/ 110684 h 273796"/>
              <a:gd name="connsiteX33" fmla="*/ 490298 w 764101"/>
              <a:gd name="connsiteY33" fmla="*/ 104858 h 273796"/>
              <a:gd name="connsiteX34" fmla="*/ 472821 w 764101"/>
              <a:gd name="connsiteY34" fmla="*/ 93207 h 273796"/>
              <a:gd name="connsiteX35" fmla="*/ 437867 w 764101"/>
              <a:gd name="connsiteY35" fmla="*/ 81557 h 273796"/>
              <a:gd name="connsiteX36" fmla="*/ 420390 w 764101"/>
              <a:gd name="connsiteY36" fmla="*/ 75731 h 273796"/>
              <a:gd name="connsiteX37" fmla="*/ 367960 w 764101"/>
              <a:gd name="connsiteY37" fmla="*/ 87382 h 273796"/>
              <a:gd name="connsiteX38" fmla="*/ 350483 w 764101"/>
              <a:gd name="connsiteY38" fmla="*/ 93207 h 273796"/>
              <a:gd name="connsiteX39" fmla="*/ 338832 w 764101"/>
              <a:gd name="connsiteY39" fmla="*/ 110684 h 273796"/>
              <a:gd name="connsiteX40" fmla="*/ 315530 w 764101"/>
              <a:gd name="connsiteY40" fmla="*/ 116509 h 273796"/>
              <a:gd name="connsiteX41" fmla="*/ 181541 w 764101"/>
              <a:gd name="connsiteY41" fmla="*/ 110684 h 273796"/>
              <a:gd name="connsiteX42" fmla="*/ 146587 w 764101"/>
              <a:gd name="connsiteY42" fmla="*/ 87382 h 273796"/>
              <a:gd name="connsiteX43" fmla="*/ 134936 w 764101"/>
              <a:gd name="connsiteY43" fmla="*/ 52429 h 273796"/>
              <a:gd name="connsiteX44" fmla="*/ 12599 w 764101"/>
              <a:gd name="connsiteY44" fmla="*/ 58255 h 273796"/>
              <a:gd name="connsiteX45" fmla="*/ 948 w 764101"/>
              <a:gd name="connsiteY45" fmla="*/ 75731 h 273796"/>
              <a:gd name="connsiteX46" fmla="*/ 6773 w 764101"/>
              <a:gd name="connsiteY46" fmla="*/ 116509 h 2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101" h="273796">
                <a:moveTo>
                  <a:pt x="6773" y="116509"/>
                </a:moveTo>
                <a:cubicBezTo>
                  <a:pt x="11628" y="128160"/>
                  <a:pt x="20635" y="137544"/>
                  <a:pt x="30076" y="145636"/>
                </a:cubicBezTo>
                <a:cubicBezTo>
                  <a:pt x="34738" y="149632"/>
                  <a:pt x="42184" y="148480"/>
                  <a:pt x="47552" y="151462"/>
                </a:cubicBezTo>
                <a:cubicBezTo>
                  <a:pt x="47554" y="151463"/>
                  <a:pt x="91244" y="180589"/>
                  <a:pt x="99983" y="186415"/>
                </a:cubicBezTo>
                <a:cubicBezTo>
                  <a:pt x="105808" y="190298"/>
                  <a:pt x="112509" y="193115"/>
                  <a:pt x="117459" y="198065"/>
                </a:cubicBezTo>
                <a:lnTo>
                  <a:pt x="146587" y="227193"/>
                </a:lnTo>
                <a:cubicBezTo>
                  <a:pt x="150471" y="231077"/>
                  <a:pt x="153028" y="237107"/>
                  <a:pt x="158239" y="238844"/>
                </a:cubicBezTo>
                <a:lnTo>
                  <a:pt x="175715" y="244669"/>
                </a:lnTo>
                <a:cubicBezTo>
                  <a:pt x="183668" y="252622"/>
                  <a:pt x="193822" y="264298"/>
                  <a:pt x="204843" y="267971"/>
                </a:cubicBezTo>
                <a:cubicBezTo>
                  <a:pt x="216049" y="271706"/>
                  <a:pt x="228146" y="271854"/>
                  <a:pt x="239797" y="273796"/>
                </a:cubicBezTo>
                <a:cubicBezTo>
                  <a:pt x="288344" y="271854"/>
                  <a:pt x="336967" y="271314"/>
                  <a:pt x="385437" y="267971"/>
                </a:cubicBezTo>
                <a:cubicBezTo>
                  <a:pt x="413564" y="266031"/>
                  <a:pt x="403798" y="261703"/>
                  <a:pt x="426216" y="250494"/>
                </a:cubicBezTo>
                <a:cubicBezTo>
                  <a:pt x="431708" y="247748"/>
                  <a:pt x="437943" y="246825"/>
                  <a:pt x="443693" y="244669"/>
                </a:cubicBezTo>
                <a:cubicBezTo>
                  <a:pt x="507985" y="220561"/>
                  <a:pt x="441445" y="242815"/>
                  <a:pt x="496123" y="227193"/>
                </a:cubicBezTo>
                <a:cubicBezTo>
                  <a:pt x="502028" y="225506"/>
                  <a:pt x="507616" y="222748"/>
                  <a:pt x="513600" y="221367"/>
                </a:cubicBezTo>
                <a:cubicBezTo>
                  <a:pt x="532896" y="216914"/>
                  <a:pt x="552644" y="214519"/>
                  <a:pt x="571856" y="209716"/>
                </a:cubicBezTo>
                <a:cubicBezTo>
                  <a:pt x="579623" y="207774"/>
                  <a:pt x="587342" y="205628"/>
                  <a:pt x="595158" y="203891"/>
                </a:cubicBezTo>
                <a:cubicBezTo>
                  <a:pt x="604824" y="201743"/>
                  <a:pt x="614680" y="200466"/>
                  <a:pt x="624286" y="198065"/>
                </a:cubicBezTo>
                <a:cubicBezTo>
                  <a:pt x="630243" y="196576"/>
                  <a:pt x="635806" y="193729"/>
                  <a:pt x="641763" y="192240"/>
                </a:cubicBezTo>
                <a:cubicBezTo>
                  <a:pt x="651369" y="189839"/>
                  <a:pt x="661225" y="188563"/>
                  <a:pt x="670891" y="186415"/>
                </a:cubicBezTo>
                <a:cubicBezTo>
                  <a:pt x="692827" y="181540"/>
                  <a:pt x="692214" y="181249"/>
                  <a:pt x="711670" y="174764"/>
                </a:cubicBezTo>
                <a:cubicBezTo>
                  <a:pt x="737885" y="157288"/>
                  <a:pt x="746138" y="158259"/>
                  <a:pt x="758275" y="133986"/>
                </a:cubicBezTo>
                <a:cubicBezTo>
                  <a:pt x="761021" y="128494"/>
                  <a:pt x="762159" y="122335"/>
                  <a:pt x="764101" y="116509"/>
                </a:cubicBezTo>
                <a:cubicBezTo>
                  <a:pt x="759363" y="102296"/>
                  <a:pt x="757916" y="92849"/>
                  <a:pt x="746624" y="81557"/>
                </a:cubicBezTo>
                <a:cubicBezTo>
                  <a:pt x="741673" y="76606"/>
                  <a:pt x="734526" y="74388"/>
                  <a:pt x="729147" y="69906"/>
                </a:cubicBezTo>
                <a:cubicBezTo>
                  <a:pt x="722818" y="64632"/>
                  <a:pt x="718173" y="57487"/>
                  <a:pt x="711670" y="52429"/>
                </a:cubicBezTo>
                <a:cubicBezTo>
                  <a:pt x="700617" y="43832"/>
                  <a:pt x="676717" y="29128"/>
                  <a:pt x="676717" y="29128"/>
                </a:cubicBezTo>
                <a:cubicBezTo>
                  <a:pt x="672833" y="23302"/>
                  <a:pt x="671002" y="15362"/>
                  <a:pt x="665065" y="11651"/>
                </a:cubicBezTo>
                <a:cubicBezTo>
                  <a:pt x="654651" y="5142"/>
                  <a:pt x="630112" y="0"/>
                  <a:pt x="630112" y="0"/>
                </a:cubicBezTo>
                <a:cubicBezTo>
                  <a:pt x="617043" y="2178"/>
                  <a:pt x="587921" y="2118"/>
                  <a:pt x="577682" y="17477"/>
                </a:cubicBezTo>
                <a:cubicBezTo>
                  <a:pt x="573493" y="23760"/>
                  <a:pt x="571990" y="50805"/>
                  <a:pt x="566030" y="58255"/>
                </a:cubicBezTo>
                <a:cubicBezTo>
                  <a:pt x="561656" y="63722"/>
                  <a:pt x="554379" y="66022"/>
                  <a:pt x="548554" y="69906"/>
                </a:cubicBezTo>
                <a:cubicBezTo>
                  <a:pt x="521845" y="109967"/>
                  <a:pt x="538535" y="100430"/>
                  <a:pt x="507774" y="110684"/>
                </a:cubicBezTo>
                <a:cubicBezTo>
                  <a:pt x="501949" y="108742"/>
                  <a:pt x="495790" y="107604"/>
                  <a:pt x="490298" y="104858"/>
                </a:cubicBezTo>
                <a:cubicBezTo>
                  <a:pt x="484036" y="101727"/>
                  <a:pt x="479219" y="96050"/>
                  <a:pt x="472821" y="93207"/>
                </a:cubicBezTo>
                <a:cubicBezTo>
                  <a:pt x="461598" y="88219"/>
                  <a:pt x="449518" y="85441"/>
                  <a:pt x="437867" y="81557"/>
                </a:cubicBezTo>
                <a:lnTo>
                  <a:pt x="420390" y="75731"/>
                </a:lnTo>
                <a:cubicBezTo>
                  <a:pt x="400374" y="79734"/>
                  <a:pt x="387152" y="81899"/>
                  <a:pt x="367960" y="87382"/>
                </a:cubicBezTo>
                <a:cubicBezTo>
                  <a:pt x="362056" y="89069"/>
                  <a:pt x="356309" y="91265"/>
                  <a:pt x="350483" y="93207"/>
                </a:cubicBezTo>
                <a:cubicBezTo>
                  <a:pt x="346599" y="99033"/>
                  <a:pt x="344658" y="106800"/>
                  <a:pt x="338832" y="110684"/>
                </a:cubicBezTo>
                <a:cubicBezTo>
                  <a:pt x="332170" y="115125"/>
                  <a:pt x="323536" y="116509"/>
                  <a:pt x="315530" y="116509"/>
                </a:cubicBezTo>
                <a:cubicBezTo>
                  <a:pt x="270825" y="116509"/>
                  <a:pt x="226204" y="112626"/>
                  <a:pt x="181541" y="110684"/>
                </a:cubicBezTo>
                <a:cubicBezTo>
                  <a:pt x="169890" y="102917"/>
                  <a:pt x="151015" y="100666"/>
                  <a:pt x="146587" y="87382"/>
                </a:cubicBezTo>
                <a:lnTo>
                  <a:pt x="134936" y="52429"/>
                </a:lnTo>
                <a:cubicBezTo>
                  <a:pt x="94157" y="54371"/>
                  <a:pt x="52820" y="51260"/>
                  <a:pt x="12599" y="58255"/>
                </a:cubicBezTo>
                <a:cubicBezTo>
                  <a:pt x="5701" y="59455"/>
                  <a:pt x="2200" y="68843"/>
                  <a:pt x="948" y="75731"/>
                </a:cubicBezTo>
                <a:cubicBezTo>
                  <a:pt x="-1831" y="91015"/>
                  <a:pt x="1918" y="104858"/>
                  <a:pt x="6773" y="11650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orme libre 13">
            <a:extLst>
              <a:ext uri="{FF2B5EF4-FFF2-40B4-BE49-F238E27FC236}">
                <a16:creationId xmlns:a16="http://schemas.microsoft.com/office/drawing/2014/main" id="{769D5417-7776-31DD-4EDC-4E06849E3798}"/>
              </a:ext>
            </a:extLst>
          </p:cNvPr>
          <p:cNvSpPr/>
          <p:nvPr/>
        </p:nvSpPr>
        <p:spPr>
          <a:xfrm>
            <a:off x="3067022" y="5482027"/>
            <a:ext cx="416346" cy="301012"/>
          </a:xfrm>
          <a:custGeom>
            <a:avLst/>
            <a:gdLst>
              <a:gd name="connsiteX0" fmla="*/ 17477 w 416706"/>
              <a:gd name="connsiteY0" fmla="*/ 186414 h 301012"/>
              <a:gd name="connsiteX1" fmla="*/ 52430 w 416706"/>
              <a:gd name="connsiteY1" fmla="*/ 180589 h 301012"/>
              <a:gd name="connsiteX2" fmla="*/ 69907 w 416706"/>
              <a:gd name="connsiteY2" fmla="*/ 145636 h 301012"/>
              <a:gd name="connsiteX3" fmla="*/ 104861 w 416706"/>
              <a:gd name="connsiteY3" fmla="*/ 116509 h 301012"/>
              <a:gd name="connsiteX4" fmla="*/ 133989 w 416706"/>
              <a:gd name="connsiteY4" fmla="*/ 87382 h 301012"/>
              <a:gd name="connsiteX5" fmla="*/ 168942 w 416706"/>
              <a:gd name="connsiteY5" fmla="*/ 75731 h 301012"/>
              <a:gd name="connsiteX6" fmla="*/ 192245 w 416706"/>
              <a:gd name="connsiteY6" fmla="*/ 46604 h 301012"/>
              <a:gd name="connsiteX7" fmla="*/ 203896 w 416706"/>
              <a:gd name="connsiteY7" fmla="*/ 29128 h 301012"/>
              <a:gd name="connsiteX8" fmla="*/ 238849 w 416706"/>
              <a:gd name="connsiteY8" fmla="*/ 17477 h 301012"/>
              <a:gd name="connsiteX9" fmla="*/ 273803 w 416706"/>
              <a:gd name="connsiteY9" fmla="*/ 5826 h 301012"/>
              <a:gd name="connsiteX10" fmla="*/ 297105 w 416706"/>
              <a:gd name="connsiteY10" fmla="*/ 0 h 301012"/>
              <a:gd name="connsiteX11" fmla="*/ 355361 w 416706"/>
              <a:gd name="connsiteY11" fmla="*/ 5826 h 301012"/>
              <a:gd name="connsiteX12" fmla="*/ 372838 w 416706"/>
              <a:gd name="connsiteY12" fmla="*/ 11651 h 301012"/>
              <a:gd name="connsiteX13" fmla="*/ 384489 w 416706"/>
              <a:gd name="connsiteY13" fmla="*/ 46604 h 301012"/>
              <a:gd name="connsiteX14" fmla="*/ 390315 w 416706"/>
              <a:gd name="connsiteY14" fmla="*/ 64080 h 301012"/>
              <a:gd name="connsiteX15" fmla="*/ 396140 w 416706"/>
              <a:gd name="connsiteY15" fmla="*/ 81557 h 301012"/>
              <a:gd name="connsiteX16" fmla="*/ 407792 w 416706"/>
              <a:gd name="connsiteY16" fmla="*/ 93207 h 301012"/>
              <a:gd name="connsiteX17" fmla="*/ 407792 w 416706"/>
              <a:gd name="connsiteY17" fmla="*/ 168938 h 301012"/>
              <a:gd name="connsiteX18" fmla="*/ 390315 w 416706"/>
              <a:gd name="connsiteY18" fmla="*/ 180589 h 301012"/>
              <a:gd name="connsiteX19" fmla="*/ 372838 w 416706"/>
              <a:gd name="connsiteY19" fmla="*/ 198065 h 301012"/>
              <a:gd name="connsiteX20" fmla="*/ 337884 w 416706"/>
              <a:gd name="connsiteY20" fmla="*/ 215542 h 301012"/>
              <a:gd name="connsiteX21" fmla="*/ 320408 w 416706"/>
              <a:gd name="connsiteY21" fmla="*/ 227193 h 301012"/>
              <a:gd name="connsiteX22" fmla="*/ 285454 w 416706"/>
              <a:gd name="connsiteY22" fmla="*/ 238843 h 301012"/>
              <a:gd name="connsiteX23" fmla="*/ 267977 w 416706"/>
              <a:gd name="connsiteY23" fmla="*/ 244669 h 301012"/>
              <a:gd name="connsiteX24" fmla="*/ 244675 w 416706"/>
              <a:gd name="connsiteY24" fmla="*/ 256320 h 301012"/>
              <a:gd name="connsiteX25" fmla="*/ 174768 w 416706"/>
              <a:gd name="connsiteY25" fmla="*/ 267971 h 301012"/>
              <a:gd name="connsiteX26" fmla="*/ 99035 w 416706"/>
              <a:gd name="connsiteY26" fmla="*/ 285447 h 301012"/>
              <a:gd name="connsiteX27" fmla="*/ 5826 w 416706"/>
              <a:gd name="connsiteY27" fmla="*/ 285447 h 301012"/>
              <a:gd name="connsiteX28" fmla="*/ 0 w 416706"/>
              <a:gd name="connsiteY28" fmla="*/ 267971 h 301012"/>
              <a:gd name="connsiteX29" fmla="*/ 5826 w 416706"/>
              <a:gd name="connsiteY29" fmla="*/ 209716 h 301012"/>
              <a:gd name="connsiteX30" fmla="*/ 17477 w 416706"/>
              <a:gd name="connsiteY30" fmla="*/ 186414 h 3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6706" h="301012">
                <a:moveTo>
                  <a:pt x="17477" y="186414"/>
                </a:moveTo>
                <a:cubicBezTo>
                  <a:pt x="25244" y="181559"/>
                  <a:pt x="41865" y="185871"/>
                  <a:pt x="52430" y="180589"/>
                </a:cubicBezTo>
                <a:cubicBezTo>
                  <a:pt x="63560" y="175024"/>
                  <a:pt x="65312" y="154826"/>
                  <a:pt x="69907" y="145636"/>
                </a:cubicBezTo>
                <a:cubicBezTo>
                  <a:pt x="80886" y="123679"/>
                  <a:pt x="82105" y="127887"/>
                  <a:pt x="104861" y="116509"/>
                </a:cubicBezTo>
                <a:cubicBezTo>
                  <a:pt x="115490" y="100565"/>
                  <a:pt x="115592" y="95558"/>
                  <a:pt x="133989" y="87382"/>
                </a:cubicBezTo>
                <a:cubicBezTo>
                  <a:pt x="145212" y="82394"/>
                  <a:pt x="168942" y="75731"/>
                  <a:pt x="168942" y="75731"/>
                </a:cubicBezTo>
                <a:cubicBezTo>
                  <a:pt x="180284" y="41709"/>
                  <a:pt x="165894" y="72954"/>
                  <a:pt x="192245" y="46604"/>
                </a:cubicBezTo>
                <a:cubicBezTo>
                  <a:pt x="197196" y="41653"/>
                  <a:pt x="197959" y="32839"/>
                  <a:pt x="203896" y="29128"/>
                </a:cubicBezTo>
                <a:cubicBezTo>
                  <a:pt x="214311" y="22619"/>
                  <a:pt x="227198" y="21361"/>
                  <a:pt x="238849" y="17477"/>
                </a:cubicBezTo>
                <a:lnTo>
                  <a:pt x="273803" y="5826"/>
                </a:lnTo>
                <a:lnTo>
                  <a:pt x="297105" y="0"/>
                </a:lnTo>
                <a:cubicBezTo>
                  <a:pt x="316524" y="1942"/>
                  <a:pt x="336072" y="2859"/>
                  <a:pt x="355361" y="5826"/>
                </a:cubicBezTo>
                <a:cubicBezTo>
                  <a:pt x="361430" y="6760"/>
                  <a:pt x="369269" y="6654"/>
                  <a:pt x="372838" y="11651"/>
                </a:cubicBezTo>
                <a:cubicBezTo>
                  <a:pt x="379976" y="21645"/>
                  <a:pt x="380605" y="34953"/>
                  <a:pt x="384489" y="46604"/>
                </a:cubicBezTo>
                <a:lnTo>
                  <a:pt x="390315" y="64080"/>
                </a:lnTo>
                <a:cubicBezTo>
                  <a:pt x="392257" y="69906"/>
                  <a:pt x="391797" y="77215"/>
                  <a:pt x="396140" y="81557"/>
                </a:cubicBezTo>
                <a:lnTo>
                  <a:pt x="407792" y="93207"/>
                </a:lnTo>
                <a:cubicBezTo>
                  <a:pt x="417425" y="122108"/>
                  <a:pt x="421737" y="127103"/>
                  <a:pt x="407792" y="168938"/>
                </a:cubicBezTo>
                <a:cubicBezTo>
                  <a:pt x="405578" y="175580"/>
                  <a:pt x="395694" y="176107"/>
                  <a:pt x="390315" y="180589"/>
                </a:cubicBezTo>
                <a:cubicBezTo>
                  <a:pt x="383986" y="185863"/>
                  <a:pt x="379167" y="192791"/>
                  <a:pt x="372838" y="198065"/>
                </a:cubicBezTo>
                <a:cubicBezTo>
                  <a:pt x="347794" y="218934"/>
                  <a:pt x="364159" y="202404"/>
                  <a:pt x="337884" y="215542"/>
                </a:cubicBezTo>
                <a:cubicBezTo>
                  <a:pt x="331622" y="218673"/>
                  <a:pt x="326806" y="224350"/>
                  <a:pt x="320408" y="227193"/>
                </a:cubicBezTo>
                <a:cubicBezTo>
                  <a:pt x="309185" y="232181"/>
                  <a:pt x="297105" y="234959"/>
                  <a:pt x="285454" y="238843"/>
                </a:cubicBezTo>
                <a:cubicBezTo>
                  <a:pt x="279628" y="240785"/>
                  <a:pt x="273470" y="241923"/>
                  <a:pt x="267977" y="244669"/>
                </a:cubicBezTo>
                <a:cubicBezTo>
                  <a:pt x="260210" y="248553"/>
                  <a:pt x="253100" y="254214"/>
                  <a:pt x="244675" y="256320"/>
                </a:cubicBezTo>
                <a:cubicBezTo>
                  <a:pt x="221757" y="262050"/>
                  <a:pt x="197686" y="262242"/>
                  <a:pt x="174768" y="267971"/>
                </a:cubicBezTo>
                <a:cubicBezTo>
                  <a:pt x="118557" y="282023"/>
                  <a:pt x="143865" y="276482"/>
                  <a:pt x="99035" y="285447"/>
                </a:cubicBezTo>
                <a:cubicBezTo>
                  <a:pt x="61710" y="304109"/>
                  <a:pt x="64966" y="308192"/>
                  <a:pt x="5826" y="285447"/>
                </a:cubicBezTo>
                <a:cubicBezTo>
                  <a:pt x="95" y="283243"/>
                  <a:pt x="1942" y="273796"/>
                  <a:pt x="0" y="267971"/>
                </a:cubicBezTo>
                <a:cubicBezTo>
                  <a:pt x="1942" y="248553"/>
                  <a:pt x="1438" y="228731"/>
                  <a:pt x="5826" y="209716"/>
                </a:cubicBezTo>
                <a:cubicBezTo>
                  <a:pt x="7400" y="202894"/>
                  <a:pt x="9710" y="191269"/>
                  <a:pt x="17477" y="18641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orme libre 15">
            <a:extLst>
              <a:ext uri="{FF2B5EF4-FFF2-40B4-BE49-F238E27FC236}">
                <a16:creationId xmlns:a16="http://schemas.microsoft.com/office/drawing/2014/main" id="{B4F80B02-27CA-95F4-8571-7EACB589D22B}"/>
              </a:ext>
            </a:extLst>
          </p:cNvPr>
          <p:cNvSpPr/>
          <p:nvPr/>
        </p:nvSpPr>
        <p:spPr>
          <a:xfrm>
            <a:off x="1727134" y="5907285"/>
            <a:ext cx="1455155" cy="658274"/>
          </a:xfrm>
          <a:custGeom>
            <a:avLst/>
            <a:gdLst>
              <a:gd name="connsiteX0" fmla="*/ 0 w 1101038"/>
              <a:gd name="connsiteY0" fmla="*/ 0 h 611671"/>
              <a:gd name="connsiteX1" fmla="*/ 17477 w 1101038"/>
              <a:gd name="connsiteY1" fmla="*/ 600020 h 611671"/>
              <a:gd name="connsiteX2" fmla="*/ 1101038 w 1101038"/>
              <a:gd name="connsiteY2" fmla="*/ 611671 h 611671"/>
              <a:gd name="connsiteX3" fmla="*/ 1083561 w 1101038"/>
              <a:gd name="connsiteY3" fmla="*/ 448558 h 611671"/>
              <a:gd name="connsiteX4" fmla="*/ 786455 w 1101038"/>
              <a:gd name="connsiteY4" fmla="*/ 431082 h 611671"/>
              <a:gd name="connsiteX5" fmla="*/ 774804 w 1101038"/>
              <a:gd name="connsiteY5" fmla="*/ 297097 h 611671"/>
              <a:gd name="connsiteX6" fmla="*/ 477699 w 1101038"/>
              <a:gd name="connsiteY6" fmla="*/ 267970 h 611671"/>
              <a:gd name="connsiteX7" fmla="*/ 151465 w 1101038"/>
              <a:gd name="connsiteY7" fmla="*/ 262144 h 611671"/>
              <a:gd name="connsiteX8" fmla="*/ 157291 w 1101038"/>
              <a:gd name="connsiteY8" fmla="*/ 11650 h 611671"/>
              <a:gd name="connsiteX9" fmla="*/ 0 w 1101038"/>
              <a:gd name="connsiteY9" fmla="*/ 0 h 6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38" h="611671">
                <a:moveTo>
                  <a:pt x="0" y="0"/>
                </a:moveTo>
                <a:lnTo>
                  <a:pt x="17477" y="600020"/>
                </a:lnTo>
                <a:lnTo>
                  <a:pt x="1101038" y="611671"/>
                </a:lnTo>
                <a:lnTo>
                  <a:pt x="1083561" y="448558"/>
                </a:lnTo>
                <a:lnTo>
                  <a:pt x="786455" y="431082"/>
                </a:lnTo>
                <a:lnTo>
                  <a:pt x="774804" y="297097"/>
                </a:lnTo>
                <a:lnTo>
                  <a:pt x="477699" y="267970"/>
                </a:lnTo>
                <a:lnTo>
                  <a:pt x="151465" y="262144"/>
                </a:lnTo>
                <a:lnTo>
                  <a:pt x="157291" y="1165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orme libre 16">
            <a:extLst>
              <a:ext uri="{FF2B5EF4-FFF2-40B4-BE49-F238E27FC236}">
                <a16:creationId xmlns:a16="http://schemas.microsoft.com/office/drawing/2014/main" id="{01962024-3C87-235E-DC82-80644AABDBF9}"/>
              </a:ext>
            </a:extLst>
          </p:cNvPr>
          <p:cNvSpPr/>
          <p:nvPr/>
        </p:nvSpPr>
        <p:spPr>
          <a:xfrm>
            <a:off x="3905908" y="4894942"/>
            <a:ext cx="2467920" cy="878357"/>
          </a:xfrm>
          <a:custGeom>
            <a:avLst/>
            <a:gdLst>
              <a:gd name="connsiteX0" fmla="*/ 0 w 2470052"/>
              <a:gd name="connsiteY0" fmla="*/ 0 h 722354"/>
              <a:gd name="connsiteX1" fmla="*/ 11651 w 2470052"/>
              <a:gd name="connsiteY1" fmla="*/ 710704 h 722354"/>
              <a:gd name="connsiteX2" fmla="*/ 2470052 w 2470052"/>
              <a:gd name="connsiteY2" fmla="*/ 722354 h 722354"/>
              <a:gd name="connsiteX3" fmla="*/ 2388494 w 2470052"/>
              <a:gd name="connsiteY3" fmla="*/ 81556 h 722354"/>
              <a:gd name="connsiteX4" fmla="*/ 0 w 2470052"/>
              <a:gd name="connsiteY4" fmla="*/ 0 h 72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052" h="722354">
                <a:moveTo>
                  <a:pt x="0" y="0"/>
                </a:moveTo>
                <a:lnTo>
                  <a:pt x="11651" y="710704"/>
                </a:lnTo>
                <a:lnTo>
                  <a:pt x="2470052" y="722354"/>
                </a:lnTo>
                <a:lnTo>
                  <a:pt x="2388494" y="8155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orme libre 18">
            <a:extLst>
              <a:ext uri="{FF2B5EF4-FFF2-40B4-BE49-F238E27FC236}">
                <a16:creationId xmlns:a16="http://schemas.microsoft.com/office/drawing/2014/main" id="{CDC48A5F-8EAD-913B-14C8-5C1E88C2517A}"/>
              </a:ext>
            </a:extLst>
          </p:cNvPr>
          <p:cNvSpPr/>
          <p:nvPr/>
        </p:nvSpPr>
        <p:spPr>
          <a:xfrm>
            <a:off x="10170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orme libre 19">
            <a:extLst>
              <a:ext uri="{FF2B5EF4-FFF2-40B4-BE49-F238E27FC236}">
                <a16:creationId xmlns:a16="http://schemas.microsoft.com/office/drawing/2014/main" id="{4213B3FB-9103-52EB-C2C5-447FD9D2BBF2}"/>
              </a:ext>
            </a:extLst>
          </p:cNvPr>
          <p:cNvSpPr/>
          <p:nvPr/>
        </p:nvSpPr>
        <p:spPr>
          <a:xfrm>
            <a:off x="2743233" y="2419957"/>
            <a:ext cx="2467428" cy="1364343"/>
          </a:xfrm>
          <a:custGeom>
            <a:avLst/>
            <a:gdLst>
              <a:gd name="connsiteX0" fmla="*/ 986971 w 2467428"/>
              <a:gd name="connsiteY0" fmla="*/ 0 h 1364343"/>
              <a:gd name="connsiteX1" fmla="*/ 2467428 w 2467428"/>
              <a:gd name="connsiteY1" fmla="*/ 29029 h 1364343"/>
              <a:gd name="connsiteX2" fmla="*/ 2423886 w 2467428"/>
              <a:gd name="connsiteY2" fmla="*/ 711200 h 1364343"/>
              <a:gd name="connsiteX3" fmla="*/ 812800 w 2467428"/>
              <a:gd name="connsiteY3" fmla="*/ 725714 h 1364343"/>
              <a:gd name="connsiteX4" fmla="*/ 246743 w 2467428"/>
              <a:gd name="connsiteY4" fmla="*/ 1364343 h 1364343"/>
              <a:gd name="connsiteX5" fmla="*/ 0 w 2467428"/>
              <a:gd name="connsiteY5" fmla="*/ 1364343 h 1364343"/>
              <a:gd name="connsiteX6" fmla="*/ 116114 w 2467428"/>
              <a:gd name="connsiteY6" fmla="*/ 885372 h 1364343"/>
              <a:gd name="connsiteX7" fmla="*/ 348343 w 2467428"/>
              <a:gd name="connsiteY7" fmla="*/ 667657 h 1364343"/>
              <a:gd name="connsiteX8" fmla="*/ 667657 w 2467428"/>
              <a:gd name="connsiteY8" fmla="*/ 537029 h 1364343"/>
              <a:gd name="connsiteX9" fmla="*/ 943428 w 2467428"/>
              <a:gd name="connsiteY9" fmla="*/ 537029 h 1364343"/>
              <a:gd name="connsiteX10" fmla="*/ 986971 w 2467428"/>
              <a:gd name="connsiteY10" fmla="*/ 0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7428" h="1364343">
                <a:moveTo>
                  <a:pt x="986971" y="0"/>
                </a:moveTo>
                <a:lnTo>
                  <a:pt x="2467428" y="29029"/>
                </a:lnTo>
                <a:lnTo>
                  <a:pt x="2423886" y="711200"/>
                </a:lnTo>
                <a:lnTo>
                  <a:pt x="812800" y="725714"/>
                </a:lnTo>
                <a:lnTo>
                  <a:pt x="246743" y="1364343"/>
                </a:lnTo>
                <a:lnTo>
                  <a:pt x="0" y="1364343"/>
                </a:lnTo>
                <a:lnTo>
                  <a:pt x="116114" y="885372"/>
                </a:lnTo>
                <a:lnTo>
                  <a:pt x="348343" y="667657"/>
                </a:lnTo>
                <a:lnTo>
                  <a:pt x="667657" y="537029"/>
                </a:lnTo>
                <a:lnTo>
                  <a:pt x="943428" y="537029"/>
                </a:lnTo>
                <a:lnTo>
                  <a:pt x="98697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568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9" name="Forme libre 8">
            <a:extLst>
              <a:ext uri="{FF2B5EF4-FFF2-40B4-BE49-F238E27FC236}">
                <a16:creationId xmlns:a16="http://schemas.microsoft.com/office/drawing/2014/main" id="{8A934FDC-5B57-A739-A3BF-FC6BAC5FD25B}"/>
              </a:ext>
            </a:extLst>
          </p:cNvPr>
          <p:cNvSpPr/>
          <p:nvPr/>
        </p:nvSpPr>
        <p:spPr>
          <a:xfrm>
            <a:off x="894748" y="203953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12">
            <a:extLst>
              <a:ext uri="{FF2B5EF4-FFF2-40B4-BE49-F238E27FC236}">
                <a16:creationId xmlns:a16="http://schemas.microsoft.com/office/drawing/2014/main" id="{AE808B01-1BB9-66BC-AA5F-2EEE0F7252C5}"/>
              </a:ext>
            </a:extLst>
          </p:cNvPr>
          <p:cNvSpPr/>
          <p:nvPr/>
        </p:nvSpPr>
        <p:spPr>
          <a:xfrm>
            <a:off x="2034945" y="5522805"/>
            <a:ext cx="763442" cy="273796"/>
          </a:xfrm>
          <a:custGeom>
            <a:avLst/>
            <a:gdLst>
              <a:gd name="connsiteX0" fmla="*/ 6773 w 764101"/>
              <a:gd name="connsiteY0" fmla="*/ 116509 h 273796"/>
              <a:gd name="connsiteX1" fmla="*/ 30076 w 764101"/>
              <a:gd name="connsiteY1" fmla="*/ 145636 h 273796"/>
              <a:gd name="connsiteX2" fmla="*/ 47552 w 764101"/>
              <a:gd name="connsiteY2" fmla="*/ 151462 h 273796"/>
              <a:gd name="connsiteX3" fmla="*/ 99983 w 764101"/>
              <a:gd name="connsiteY3" fmla="*/ 186415 h 273796"/>
              <a:gd name="connsiteX4" fmla="*/ 117459 w 764101"/>
              <a:gd name="connsiteY4" fmla="*/ 198065 h 273796"/>
              <a:gd name="connsiteX5" fmla="*/ 146587 w 764101"/>
              <a:gd name="connsiteY5" fmla="*/ 227193 h 273796"/>
              <a:gd name="connsiteX6" fmla="*/ 158239 w 764101"/>
              <a:gd name="connsiteY6" fmla="*/ 238844 h 273796"/>
              <a:gd name="connsiteX7" fmla="*/ 175715 w 764101"/>
              <a:gd name="connsiteY7" fmla="*/ 244669 h 273796"/>
              <a:gd name="connsiteX8" fmla="*/ 204843 w 764101"/>
              <a:gd name="connsiteY8" fmla="*/ 267971 h 273796"/>
              <a:gd name="connsiteX9" fmla="*/ 239797 w 764101"/>
              <a:gd name="connsiteY9" fmla="*/ 273796 h 273796"/>
              <a:gd name="connsiteX10" fmla="*/ 385437 w 764101"/>
              <a:gd name="connsiteY10" fmla="*/ 267971 h 273796"/>
              <a:gd name="connsiteX11" fmla="*/ 426216 w 764101"/>
              <a:gd name="connsiteY11" fmla="*/ 250494 h 273796"/>
              <a:gd name="connsiteX12" fmla="*/ 443693 w 764101"/>
              <a:gd name="connsiteY12" fmla="*/ 244669 h 273796"/>
              <a:gd name="connsiteX13" fmla="*/ 496123 w 764101"/>
              <a:gd name="connsiteY13" fmla="*/ 227193 h 273796"/>
              <a:gd name="connsiteX14" fmla="*/ 513600 w 764101"/>
              <a:gd name="connsiteY14" fmla="*/ 221367 h 273796"/>
              <a:gd name="connsiteX15" fmla="*/ 571856 w 764101"/>
              <a:gd name="connsiteY15" fmla="*/ 209716 h 273796"/>
              <a:gd name="connsiteX16" fmla="*/ 595158 w 764101"/>
              <a:gd name="connsiteY16" fmla="*/ 203891 h 273796"/>
              <a:gd name="connsiteX17" fmla="*/ 624286 w 764101"/>
              <a:gd name="connsiteY17" fmla="*/ 198065 h 273796"/>
              <a:gd name="connsiteX18" fmla="*/ 641763 w 764101"/>
              <a:gd name="connsiteY18" fmla="*/ 192240 h 273796"/>
              <a:gd name="connsiteX19" fmla="*/ 670891 w 764101"/>
              <a:gd name="connsiteY19" fmla="*/ 186415 h 273796"/>
              <a:gd name="connsiteX20" fmla="*/ 711670 w 764101"/>
              <a:gd name="connsiteY20" fmla="*/ 174764 h 273796"/>
              <a:gd name="connsiteX21" fmla="*/ 758275 w 764101"/>
              <a:gd name="connsiteY21" fmla="*/ 133986 h 273796"/>
              <a:gd name="connsiteX22" fmla="*/ 764101 w 764101"/>
              <a:gd name="connsiteY22" fmla="*/ 116509 h 273796"/>
              <a:gd name="connsiteX23" fmla="*/ 746624 w 764101"/>
              <a:gd name="connsiteY23" fmla="*/ 81557 h 273796"/>
              <a:gd name="connsiteX24" fmla="*/ 729147 w 764101"/>
              <a:gd name="connsiteY24" fmla="*/ 69906 h 273796"/>
              <a:gd name="connsiteX25" fmla="*/ 711670 w 764101"/>
              <a:gd name="connsiteY25" fmla="*/ 52429 h 273796"/>
              <a:gd name="connsiteX26" fmla="*/ 676717 w 764101"/>
              <a:gd name="connsiteY26" fmla="*/ 29128 h 273796"/>
              <a:gd name="connsiteX27" fmla="*/ 665065 w 764101"/>
              <a:gd name="connsiteY27" fmla="*/ 11651 h 273796"/>
              <a:gd name="connsiteX28" fmla="*/ 630112 w 764101"/>
              <a:gd name="connsiteY28" fmla="*/ 0 h 273796"/>
              <a:gd name="connsiteX29" fmla="*/ 577682 w 764101"/>
              <a:gd name="connsiteY29" fmla="*/ 17477 h 273796"/>
              <a:gd name="connsiteX30" fmla="*/ 566030 w 764101"/>
              <a:gd name="connsiteY30" fmla="*/ 58255 h 273796"/>
              <a:gd name="connsiteX31" fmla="*/ 548554 w 764101"/>
              <a:gd name="connsiteY31" fmla="*/ 69906 h 273796"/>
              <a:gd name="connsiteX32" fmla="*/ 507774 w 764101"/>
              <a:gd name="connsiteY32" fmla="*/ 110684 h 273796"/>
              <a:gd name="connsiteX33" fmla="*/ 490298 w 764101"/>
              <a:gd name="connsiteY33" fmla="*/ 104858 h 273796"/>
              <a:gd name="connsiteX34" fmla="*/ 472821 w 764101"/>
              <a:gd name="connsiteY34" fmla="*/ 93207 h 273796"/>
              <a:gd name="connsiteX35" fmla="*/ 437867 w 764101"/>
              <a:gd name="connsiteY35" fmla="*/ 81557 h 273796"/>
              <a:gd name="connsiteX36" fmla="*/ 420390 w 764101"/>
              <a:gd name="connsiteY36" fmla="*/ 75731 h 273796"/>
              <a:gd name="connsiteX37" fmla="*/ 367960 w 764101"/>
              <a:gd name="connsiteY37" fmla="*/ 87382 h 273796"/>
              <a:gd name="connsiteX38" fmla="*/ 350483 w 764101"/>
              <a:gd name="connsiteY38" fmla="*/ 93207 h 273796"/>
              <a:gd name="connsiteX39" fmla="*/ 338832 w 764101"/>
              <a:gd name="connsiteY39" fmla="*/ 110684 h 273796"/>
              <a:gd name="connsiteX40" fmla="*/ 315530 w 764101"/>
              <a:gd name="connsiteY40" fmla="*/ 116509 h 273796"/>
              <a:gd name="connsiteX41" fmla="*/ 181541 w 764101"/>
              <a:gd name="connsiteY41" fmla="*/ 110684 h 273796"/>
              <a:gd name="connsiteX42" fmla="*/ 146587 w 764101"/>
              <a:gd name="connsiteY42" fmla="*/ 87382 h 273796"/>
              <a:gd name="connsiteX43" fmla="*/ 134936 w 764101"/>
              <a:gd name="connsiteY43" fmla="*/ 52429 h 273796"/>
              <a:gd name="connsiteX44" fmla="*/ 12599 w 764101"/>
              <a:gd name="connsiteY44" fmla="*/ 58255 h 273796"/>
              <a:gd name="connsiteX45" fmla="*/ 948 w 764101"/>
              <a:gd name="connsiteY45" fmla="*/ 75731 h 273796"/>
              <a:gd name="connsiteX46" fmla="*/ 6773 w 764101"/>
              <a:gd name="connsiteY46" fmla="*/ 116509 h 2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101" h="273796">
                <a:moveTo>
                  <a:pt x="6773" y="116509"/>
                </a:moveTo>
                <a:cubicBezTo>
                  <a:pt x="11628" y="128160"/>
                  <a:pt x="20635" y="137544"/>
                  <a:pt x="30076" y="145636"/>
                </a:cubicBezTo>
                <a:cubicBezTo>
                  <a:pt x="34738" y="149632"/>
                  <a:pt x="42184" y="148480"/>
                  <a:pt x="47552" y="151462"/>
                </a:cubicBezTo>
                <a:cubicBezTo>
                  <a:pt x="47554" y="151463"/>
                  <a:pt x="91244" y="180589"/>
                  <a:pt x="99983" y="186415"/>
                </a:cubicBezTo>
                <a:cubicBezTo>
                  <a:pt x="105808" y="190298"/>
                  <a:pt x="112509" y="193115"/>
                  <a:pt x="117459" y="198065"/>
                </a:cubicBezTo>
                <a:lnTo>
                  <a:pt x="146587" y="227193"/>
                </a:lnTo>
                <a:cubicBezTo>
                  <a:pt x="150471" y="231077"/>
                  <a:pt x="153028" y="237107"/>
                  <a:pt x="158239" y="238844"/>
                </a:cubicBezTo>
                <a:lnTo>
                  <a:pt x="175715" y="244669"/>
                </a:lnTo>
                <a:cubicBezTo>
                  <a:pt x="183668" y="252622"/>
                  <a:pt x="193822" y="264298"/>
                  <a:pt x="204843" y="267971"/>
                </a:cubicBezTo>
                <a:cubicBezTo>
                  <a:pt x="216049" y="271706"/>
                  <a:pt x="228146" y="271854"/>
                  <a:pt x="239797" y="273796"/>
                </a:cubicBezTo>
                <a:cubicBezTo>
                  <a:pt x="288344" y="271854"/>
                  <a:pt x="336967" y="271314"/>
                  <a:pt x="385437" y="267971"/>
                </a:cubicBezTo>
                <a:cubicBezTo>
                  <a:pt x="413564" y="266031"/>
                  <a:pt x="403798" y="261703"/>
                  <a:pt x="426216" y="250494"/>
                </a:cubicBezTo>
                <a:cubicBezTo>
                  <a:pt x="431708" y="247748"/>
                  <a:pt x="437943" y="246825"/>
                  <a:pt x="443693" y="244669"/>
                </a:cubicBezTo>
                <a:cubicBezTo>
                  <a:pt x="507985" y="220561"/>
                  <a:pt x="441445" y="242815"/>
                  <a:pt x="496123" y="227193"/>
                </a:cubicBezTo>
                <a:cubicBezTo>
                  <a:pt x="502028" y="225506"/>
                  <a:pt x="507616" y="222748"/>
                  <a:pt x="513600" y="221367"/>
                </a:cubicBezTo>
                <a:cubicBezTo>
                  <a:pt x="532896" y="216914"/>
                  <a:pt x="552644" y="214519"/>
                  <a:pt x="571856" y="209716"/>
                </a:cubicBezTo>
                <a:cubicBezTo>
                  <a:pt x="579623" y="207774"/>
                  <a:pt x="587342" y="205628"/>
                  <a:pt x="595158" y="203891"/>
                </a:cubicBezTo>
                <a:cubicBezTo>
                  <a:pt x="604824" y="201743"/>
                  <a:pt x="614680" y="200466"/>
                  <a:pt x="624286" y="198065"/>
                </a:cubicBezTo>
                <a:cubicBezTo>
                  <a:pt x="630243" y="196576"/>
                  <a:pt x="635806" y="193729"/>
                  <a:pt x="641763" y="192240"/>
                </a:cubicBezTo>
                <a:cubicBezTo>
                  <a:pt x="651369" y="189839"/>
                  <a:pt x="661225" y="188563"/>
                  <a:pt x="670891" y="186415"/>
                </a:cubicBezTo>
                <a:cubicBezTo>
                  <a:pt x="692827" y="181540"/>
                  <a:pt x="692214" y="181249"/>
                  <a:pt x="711670" y="174764"/>
                </a:cubicBezTo>
                <a:cubicBezTo>
                  <a:pt x="737885" y="157288"/>
                  <a:pt x="746138" y="158259"/>
                  <a:pt x="758275" y="133986"/>
                </a:cubicBezTo>
                <a:cubicBezTo>
                  <a:pt x="761021" y="128494"/>
                  <a:pt x="762159" y="122335"/>
                  <a:pt x="764101" y="116509"/>
                </a:cubicBezTo>
                <a:cubicBezTo>
                  <a:pt x="759363" y="102296"/>
                  <a:pt x="757916" y="92849"/>
                  <a:pt x="746624" y="81557"/>
                </a:cubicBezTo>
                <a:cubicBezTo>
                  <a:pt x="741673" y="76606"/>
                  <a:pt x="734526" y="74388"/>
                  <a:pt x="729147" y="69906"/>
                </a:cubicBezTo>
                <a:cubicBezTo>
                  <a:pt x="722818" y="64632"/>
                  <a:pt x="718173" y="57487"/>
                  <a:pt x="711670" y="52429"/>
                </a:cubicBezTo>
                <a:cubicBezTo>
                  <a:pt x="700617" y="43832"/>
                  <a:pt x="676717" y="29128"/>
                  <a:pt x="676717" y="29128"/>
                </a:cubicBezTo>
                <a:cubicBezTo>
                  <a:pt x="672833" y="23302"/>
                  <a:pt x="671002" y="15362"/>
                  <a:pt x="665065" y="11651"/>
                </a:cubicBezTo>
                <a:cubicBezTo>
                  <a:pt x="654651" y="5142"/>
                  <a:pt x="630112" y="0"/>
                  <a:pt x="630112" y="0"/>
                </a:cubicBezTo>
                <a:cubicBezTo>
                  <a:pt x="617043" y="2178"/>
                  <a:pt x="587921" y="2118"/>
                  <a:pt x="577682" y="17477"/>
                </a:cubicBezTo>
                <a:cubicBezTo>
                  <a:pt x="573493" y="23760"/>
                  <a:pt x="571990" y="50805"/>
                  <a:pt x="566030" y="58255"/>
                </a:cubicBezTo>
                <a:cubicBezTo>
                  <a:pt x="561656" y="63722"/>
                  <a:pt x="554379" y="66022"/>
                  <a:pt x="548554" y="69906"/>
                </a:cubicBezTo>
                <a:cubicBezTo>
                  <a:pt x="521845" y="109967"/>
                  <a:pt x="538535" y="100430"/>
                  <a:pt x="507774" y="110684"/>
                </a:cubicBezTo>
                <a:cubicBezTo>
                  <a:pt x="501949" y="108742"/>
                  <a:pt x="495790" y="107604"/>
                  <a:pt x="490298" y="104858"/>
                </a:cubicBezTo>
                <a:cubicBezTo>
                  <a:pt x="484036" y="101727"/>
                  <a:pt x="479219" y="96050"/>
                  <a:pt x="472821" y="93207"/>
                </a:cubicBezTo>
                <a:cubicBezTo>
                  <a:pt x="461598" y="88219"/>
                  <a:pt x="449518" y="85441"/>
                  <a:pt x="437867" y="81557"/>
                </a:cubicBezTo>
                <a:lnTo>
                  <a:pt x="420390" y="75731"/>
                </a:lnTo>
                <a:cubicBezTo>
                  <a:pt x="400374" y="79734"/>
                  <a:pt x="387152" y="81899"/>
                  <a:pt x="367960" y="87382"/>
                </a:cubicBezTo>
                <a:cubicBezTo>
                  <a:pt x="362056" y="89069"/>
                  <a:pt x="356309" y="91265"/>
                  <a:pt x="350483" y="93207"/>
                </a:cubicBezTo>
                <a:cubicBezTo>
                  <a:pt x="346599" y="99033"/>
                  <a:pt x="344658" y="106800"/>
                  <a:pt x="338832" y="110684"/>
                </a:cubicBezTo>
                <a:cubicBezTo>
                  <a:pt x="332170" y="115125"/>
                  <a:pt x="323536" y="116509"/>
                  <a:pt x="315530" y="116509"/>
                </a:cubicBezTo>
                <a:cubicBezTo>
                  <a:pt x="270825" y="116509"/>
                  <a:pt x="226204" y="112626"/>
                  <a:pt x="181541" y="110684"/>
                </a:cubicBezTo>
                <a:cubicBezTo>
                  <a:pt x="169890" y="102917"/>
                  <a:pt x="151015" y="100666"/>
                  <a:pt x="146587" y="87382"/>
                </a:cubicBezTo>
                <a:lnTo>
                  <a:pt x="134936" y="52429"/>
                </a:lnTo>
                <a:cubicBezTo>
                  <a:pt x="94157" y="54371"/>
                  <a:pt x="52820" y="51260"/>
                  <a:pt x="12599" y="58255"/>
                </a:cubicBezTo>
                <a:cubicBezTo>
                  <a:pt x="5701" y="59455"/>
                  <a:pt x="2200" y="68843"/>
                  <a:pt x="948" y="75731"/>
                </a:cubicBezTo>
                <a:cubicBezTo>
                  <a:pt x="-1831" y="91015"/>
                  <a:pt x="1918" y="104858"/>
                  <a:pt x="6773" y="11650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orme libre 13">
            <a:extLst>
              <a:ext uri="{FF2B5EF4-FFF2-40B4-BE49-F238E27FC236}">
                <a16:creationId xmlns:a16="http://schemas.microsoft.com/office/drawing/2014/main" id="{769D5417-7776-31DD-4EDC-4E06849E3798}"/>
              </a:ext>
            </a:extLst>
          </p:cNvPr>
          <p:cNvSpPr/>
          <p:nvPr/>
        </p:nvSpPr>
        <p:spPr>
          <a:xfrm>
            <a:off x="3067022" y="5482027"/>
            <a:ext cx="416346" cy="301012"/>
          </a:xfrm>
          <a:custGeom>
            <a:avLst/>
            <a:gdLst>
              <a:gd name="connsiteX0" fmla="*/ 17477 w 416706"/>
              <a:gd name="connsiteY0" fmla="*/ 186414 h 301012"/>
              <a:gd name="connsiteX1" fmla="*/ 52430 w 416706"/>
              <a:gd name="connsiteY1" fmla="*/ 180589 h 301012"/>
              <a:gd name="connsiteX2" fmla="*/ 69907 w 416706"/>
              <a:gd name="connsiteY2" fmla="*/ 145636 h 301012"/>
              <a:gd name="connsiteX3" fmla="*/ 104861 w 416706"/>
              <a:gd name="connsiteY3" fmla="*/ 116509 h 301012"/>
              <a:gd name="connsiteX4" fmla="*/ 133989 w 416706"/>
              <a:gd name="connsiteY4" fmla="*/ 87382 h 301012"/>
              <a:gd name="connsiteX5" fmla="*/ 168942 w 416706"/>
              <a:gd name="connsiteY5" fmla="*/ 75731 h 301012"/>
              <a:gd name="connsiteX6" fmla="*/ 192245 w 416706"/>
              <a:gd name="connsiteY6" fmla="*/ 46604 h 301012"/>
              <a:gd name="connsiteX7" fmla="*/ 203896 w 416706"/>
              <a:gd name="connsiteY7" fmla="*/ 29128 h 301012"/>
              <a:gd name="connsiteX8" fmla="*/ 238849 w 416706"/>
              <a:gd name="connsiteY8" fmla="*/ 17477 h 301012"/>
              <a:gd name="connsiteX9" fmla="*/ 273803 w 416706"/>
              <a:gd name="connsiteY9" fmla="*/ 5826 h 301012"/>
              <a:gd name="connsiteX10" fmla="*/ 297105 w 416706"/>
              <a:gd name="connsiteY10" fmla="*/ 0 h 301012"/>
              <a:gd name="connsiteX11" fmla="*/ 355361 w 416706"/>
              <a:gd name="connsiteY11" fmla="*/ 5826 h 301012"/>
              <a:gd name="connsiteX12" fmla="*/ 372838 w 416706"/>
              <a:gd name="connsiteY12" fmla="*/ 11651 h 301012"/>
              <a:gd name="connsiteX13" fmla="*/ 384489 w 416706"/>
              <a:gd name="connsiteY13" fmla="*/ 46604 h 301012"/>
              <a:gd name="connsiteX14" fmla="*/ 390315 w 416706"/>
              <a:gd name="connsiteY14" fmla="*/ 64080 h 301012"/>
              <a:gd name="connsiteX15" fmla="*/ 396140 w 416706"/>
              <a:gd name="connsiteY15" fmla="*/ 81557 h 301012"/>
              <a:gd name="connsiteX16" fmla="*/ 407792 w 416706"/>
              <a:gd name="connsiteY16" fmla="*/ 93207 h 301012"/>
              <a:gd name="connsiteX17" fmla="*/ 407792 w 416706"/>
              <a:gd name="connsiteY17" fmla="*/ 168938 h 301012"/>
              <a:gd name="connsiteX18" fmla="*/ 390315 w 416706"/>
              <a:gd name="connsiteY18" fmla="*/ 180589 h 301012"/>
              <a:gd name="connsiteX19" fmla="*/ 372838 w 416706"/>
              <a:gd name="connsiteY19" fmla="*/ 198065 h 301012"/>
              <a:gd name="connsiteX20" fmla="*/ 337884 w 416706"/>
              <a:gd name="connsiteY20" fmla="*/ 215542 h 301012"/>
              <a:gd name="connsiteX21" fmla="*/ 320408 w 416706"/>
              <a:gd name="connsiteY21" fmla="*/ 227193 h 301012"/>
              <a:gd name="connsiteX22" fmla="*/ 285454 w 416706"/>
              <a:gd name="connsiteY22" fmla="*/ 238843 h 301012"/>
              <a:gd name="connsiteX23" fmla="*/ 267977 w 416706"/>
              <a:gd name="connsiteY23" fmla="*/ 244669 h 301012"/>
              <a:gd name="connsiteX24" fmla="*/ 244675 w 416706"/>
              <a:gd name="connsiteY24" fmla="*/ 256320 h 301012"/>
              <a:gd name="connsiteX25" fmla="*/ 174768 w 416706"/>
              <a:gd name="connsiteY25" fmla="*/ 267971 h 301012"/>
              <a:gd name="connsiteX26" fmla="*/ 99035 w 416706"/>
              <a:gd name="connsiteY26" fmla="*/ 285447 h 301012"/>
              <a:gd name="connsiteX27" fmla="*/ 5826 w 416706"/>
              <a:gd name="connsiteY27" fmla="*/ 285447 h 301012"/>
              <a:gd name="connsiteX28" fmla="*/ 0 w 416706"/>
              <a:gd name="connsiteY28" fmla="*/ 267971 h 301012"/>
              <a:gd name="connsiteX29" fmla="*/ 5826 w 416706"/>
              <a:gd name="connsiteY29" fmla="*/ 209716 h 301012"/>
              <a:gd name="connsiteX30" fmla="*/ 17477 w 416706"/>
              <a:gd name="connsiteY30" fmla="*/ 186414 h 3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6706" h="301012">
                <a:moveTo>
                  <a:pt x="17477" y="186414"/>
                </a:moveTo>
                <a:cubicBezTo>
                  <a:pt x="25244" y="181559"/>
                  <a:pt x="41865" y="185871"/>
                  <a:pt x="52430" y="180589"/>
                </a:cubicBezTo>
                <a:cubicBezTo>
                  <a:pt x="63560" y="175024"/>
                  <a:pt x="65312" y="154826"/>
                  <a:pt x="69907" y="145636"/>
                </a:cubicBezTo>
                <a:cubicBezTo>
                  <a:pt x="80886" y="123679"/>
                  <a:pt x="82105" y="127887"/>
                  <a:pt x="104861" y="116509"/>
                </a:cubicBezTo>
                <a:cubicBezTo>
                  <a:pt x="115490" y="100565"/>
                  <a:pt x="115592" y="95558"/>
                  <a:pt x="133989" y="87382"/>
                </a:cubicBezTo>
                <a:cubicBezTo>
                  <a:pt x="145212" y="82394"/>
                  <a:pt x="168942" y="75731"/>
                  <a:pt x="168942" y="75731"/>
                </a:cubicBezTo>
                <a:cubicBezTo>
                  <a:pt x="180284" y="41709"/>
                  <a:pt x="165894" y="72954"/>
                  <a:pt x="192245" y="46604"/>
                </a:cubicBezTo>
                <a:cubicBezTo>
                  <a:pt x="197196" y="41653"/>
                  <a:pt x="197959" y="32839"/>
                  <a:pt x="203896" y="29128"/>
                </a:cubicBezTo>
                <a:cubicBezTo>
                  <a:pt x="214311" y="22619"/>
                  <a:pt x="227198" y="21361"/>
                  <a:pt x="238849" y="17477"/>
                </a:cubicBezTo>
                <a:lnTo>
                  <a:pt x="273803" y="5826"/>
                </a:lnTo>
                <a:lnTo>
                  <a:pt x="297105" y="0"/>
                </a:lnTo>
                <a:cubicBezTo>
                  <a:pt x="316524" y="1942"/>
                  <a:pt x="336072" y="2859"/>
                  <a:pt x="355361" y="5826"/>
                </a:cubicBezTo>
                <a:cubicBezTo>
                  <a:pt x="361430" y="6760"/>
                  <a:pt x="369269" y="6654"/>
                  <a:pt x="372838" y="11651"/>
                </a:cubicBezTo>
                <a:cubicBezTo>
                  <a:pt x="379976" y="21645"/>
                  <a:pt x="380605" y="34953"/>
                  <a:pt x="384489" y="46604"/>
                </a:cubicBezTo>
                <a:lnTo>
                  <a:pt x="390315" y="64080"/>
                </a:lnTo>
                <a:cubicBezTo>
                  <a:pt x="392257" y="69906"/>
                  <a:pt x="391797" y="77215"/>
                  <a:pt x="396140" y="81557"/>
                </a:cubicBezTo>
                <a:lnTo>
                  <a:pt x="407792" y="93207"/>
                </a:lnTo>
                <a:cubicBezTo>
                  <a:pt x="417425" y="122108"/>
                  <a:pt x="421737" y="127103"/>
                  <a:pt x="407792" y="168938"/>
                </a:cubicBezTo>
                <a:cubicBezTo>
                  <a:pt x="405578" y="175580"/>
                  <a:pt x="395694" y="176107"/>
                  <a:pt x="390315" y="180589"/>
                </a:cubicBezTo>
                <a:cubicBezTo>
                  <a:pt x="383986" y="185863"/>
                  <a:pt x="379167" y="192791"/>
                  <a:pt x="372838" y="198065"/>
                </a:cubicBezTo>
                <a:cubicBezTo>
                  <a:pt x="347794" y="218934"/>
                  <a:pt x="364159" y="202404"/>
                  <a:pt x="337884" y="215542"/>
                </a:cubicBezTo>
                <a:cubicBezTo>
                  <a:pt x="331622" y="218673"/>
                  <a:pt x="326806" y="224350"/>
                  <a:pt x="320408" y="227193"/>
                </a:cubicBezTo>
                <a:cubicBezTo>
                  <a:pt x="309185" y="232181"/>
                  <a:pt x="297105" y="234959"/>
                  <a:pt x="285454" y="238843"/>
                </a:cubicBezTo>
                <a:cubicBezTo>
                  <a:pt x="279628" y="240785"/>
                  <a:pt x="273470" y="241923"/>
                  <a:pt x="267977" y="244669"/>
                </a:cubicBezTo>
                <a:cubicBezTo>
                  <a:pt x="260210" y="248553"/>
                  <a:pt x="253100" y="254214"/>
                  <a:pt x="244675" y="256320"/>
                </a:cubicBezTo>
                <a:cubicBezTo>
                  <a:pt x="221757" y="262050"/>
                  <a:pt x="197686" y="262242"/>
                  <a:pt x="174768" y="267971"/>
                </a:cubicBezTo>
                <a:cubicBezTo>
                  <a:pt x="118557" y="282023"/>
                  <a:pt x="143865" y="276482"/>
                  <a:pt x="99035" y="285447"/>
                </a:cubicBezTo>
                <a:cubicBezTo>
                  <a:pt x="61710" y="304109"/>
                  <a:pt x="64966" y="308192"/>
                  <a:pt x="5826" y="285447"/>
                </a:cubicBezTo>
                <a:cubicBezTo>
                  <a:pt x="95" y="283243"/>
                  <a:pt x="1942" y="273796"/>
                  <a:pt x="0" y="267971"/>
                </a:cubicBezTo>
                <a:cubicBezTo>
                  <a:pt x="1942" y="248553"/>
                  <a:pt x="1438" y="228731"/>
                  <a:pt x="5826" y="209716"/>
                </a:cubicBezTo>
                <a:cubicBezTo>
                  <a:pt x="7400" y="202894"/>
                  <a:pt x="9710" y="191269"/>
                  <a:pt x="17477" y="18641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orme libre 15">
            <a:extLst>
              <a:ext uri="{FF2B5EF4-FFF2-40B4-BE49-F238E27FC236}">
                <a16:creationId xmlns:a16="http://schemas.microsoft.com/office/drawing/2014/main" id="{B4F80B02-27CA-95F4-8571-7EACB589D22B}"/>
              </a:ext>
            </a:extLst>
          </p:cNvPr>
          <p:cNvSpPr/>
          <p:nvPr/>
        </p:nvSpPr>
        <p:spPr>
          <a:xfrm>
            <a:off x="1727134" y="5907285"/>
            <a:ext cx="1455155" cy="658274"/>
          </a:xfrm>
          <a:custGeom>
            <a:avLst/>
            <a:gdLst>
              <a:gd name="connsiteX0" fmla="*/ 0 w 1101038"/>
              <a:gd name="connsiteY0" fmla="*/ 0 h 611671"/>
              <a:gd name="connsiteX1" fmla="*/ 17477 w 1101038"/>
              <a:gd name="connsiteY1" fmla="*/ 600020 h 611671"/>
              <a:gd name="connsiteX2" fmla="*/ 1101038 w 1101038"/>
              <a:gd name="connsiteY2" fmla="*/ 611671 h 611671"/>
              <a:gd name="connsiteX3" fmla="*/ 1083561 w 1101038"/>
              <a:gd name="connsiteY3" fmla="*/ 448558 h 611671"/>
              <a:gd name="connsiteX4" fmla="*/ 786455 w 1101038"/>
              <a:gd name="connsiteY4" fmla="*/ 431082 h 611671"/>
              <a:gd name="connsiteX5" fmla="*/ 774804 w 1101038"/>
              <a:gd name="connsiteY5" fmla="*/ 297097 h 611671"/>
              <a:gd name="connsiteX6" fmla="*/ 477699 w 1101038"/>
              <a:gd name="connsiteY6" fmla="*/ 267970 h 611671"/>
              <a:gd name="connsiteX7" fmla="*/ 151465 w 1101038"/>
              <a:gd name="connsiteY7" fmla="*/ 262144 h 611671"/>
              <a:gd name="connsiteX8" fmla="*/ 157291 w 1101038"/>
              <a:gd name="connsiteY8" fmla="*/ 11650 h 611671"/>
              <a:gd name="connsiteX9" fmla="*/ 0 w 1101038"/>
              <a:gd name="connsiteY9" fmla="*/ 0 h 6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38" h="611671">
                <a:moveTo>
                  <a:pt x="0" y="0"/>
                </a:moveTo>
                <a:lnTo>
                  <a:pt x="17477" y="600020"/>
                </a:lnTo>
                <a:lnTo>
                  <a:pt x="1101038" y="611671"/>
                </a:lnTo>
                <a:lnTo>
                  <a:pt x="1083561" y="448558"/>
                </a:lnTo>
                <a:lnTo>
                  <a:pt x="786455" y="431082"/>
                </a:lnTo>
                <a:lnTo>
                  <a:pt x="774804" y="297097"/>
                </a:lnTo>
                <a:lnTo>
                  <a:pt x="477699" y="267970"/>
                </a:lnTo>
                <a:lnTo>
                  <a:pt x="151465" y="262144"/>
                </a:lnTo>
                <a:lnTo>
                  <a:pt x="157291" y="1165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orme libre 16">
            <a:extLst>
              <a:ext uri="{FF2B5EF4-FFF2-40B4-BE49-F238E27FC236}">
                <a16:creationId xmlns:a16="http://schemas.microsoft.com/office/drawing/2014/main" id="{01962024-3C87-235E-DC82-80644AABDBF9}"/>
              </a:ext>
            </a:extLst>
          </p:cNvPr>
          <p:cNvSpPr/>
          <p:nvPr/>
        </p:nvSpPr>
        <p:spPr>
          <a:xfrm>
            <a:off x="3905908" y="4894942"/>
            <a:ext cx="2467920" cy="878357"/>
          </a:xfrm>
          <a:custGeom>
            <a:avLst/>
            <a:gdLst>
              <a:gd name="connsiteX0" fmla="*/ 0 w 2470052"/>
              <a:gd name="connsiteY0" fmla="*/ 0 h 722354"/>
              <a:gd name="connsiteX1" fmla="*/ 11651 w 2470052"/>
              <a:gd name="connsiteY1" fmla="*/ 710704 h 722354"/>
              <a:gd name="connsiteX2" fmla="*/ 2470052 w 2470052"/>
              <a:gd name="connsiteY2" fmla="*/ 722354 h 722354"/>
              <a:gd name="connsiteX3" fmla="*/ 2388494 w 2470052"/>
              <a:gd name="connsiteY3" fmla="*/ 81556 h 722354"/>
              <a:gd name="connsiteX4" fmla="*/ 0 w 2470052"/>
              <a:gd name="connsiteY4" fmla="*/ 0 h 72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052" h="722354">
                <a:moveTo>
                  <a:pt x="0" y="0"/>
                </a:moveTo>
                <a:lnTo>
                  <a:pt x="11651" y="710704"/>
                </a:lnTo>
                <a:lnTo>
                  <a:pt x="2470052" y="722354"/>
                </a:lnTo>
                <a:lnTo>
                  <a:pt x="2388494" y="8155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orme libre 18">
            <a:extLst>
              <a:ext uri="{FF2B5EF4-FFF2-40B4-BE49-F238E27FC236}">
                <a16:creationId xmlns:a16="http://schemas.microsoft.com/office/drawing/2014/main" id="{CDC48A5F-8EAD-913B-14C8-5C1E88C2517A}"/>
              </a:ext>
            </a:extLst>
          </p:cNvPr>
          <p:cNvSpPr/>
          <p:nvPr/>
        </p:nvSpPr>
        <p:spPr>
          <a:xfrm>
            <a:off x="10170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879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9" name="Forme libre 8">
            <a:extLst>
              <a:ext uri="{FF2B5EF4-FFF2-40B4-BE49-F238E27FC236}">
                <a16:creationId xmlns:a16="http://schemas.microsoft.com/office/drawing/2014/main" id="{8A934FDC-5B57-A739-A3BF-FC6BAC5FD25B}"/>
              </a:ext>
            </a:extLst>
          </p:cNvPr>
          <p:cNvSpPr/>
          <p:nvPr/>
        </p:nvSpPr>
        <p:spPr>
          <a:xfrm>
            <a:off x="894748" y="203953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orme libre 18">
            <a:extLst>
              <a:ext uri="{FF2B5EF4-FFF2-40B4-BE49-F238E27FC236}">
                <a16:creationId xmlns:a16="http://schemas.microsoft.com/office/drawing/2014/main" id="{CDC48A5F-8EAD-913B-14C8-5C1E88C2517A}"/>
              </a:ext>
            </a:extLst>
          </p:cNvPr>
          <p:cNvSpPr/>
          <p:nvPr/>
        </p:nvSpPr>
        <p:spPr>
          <a:xfrm>
            <a:off x="10170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182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E9FE1E4-6C15-7E6C-B17F-F9CDCE9D1D8F}"/>
              </a:ext>
            </a:extLst>
          </p:cNvPr>
          <p:cNvSpPr>
            <a:spLocks noGrp="1"/>
          </p:cNvSpPr>
          <p:nvPr>
            <p:ph type="title"/>
          </p:nvPr>
        </p:nvSpPr>
        <p:spPr/>
        <p:txBody>
          <a:bodyPr/>
          <a:lstStyle/>
          <a:p>
            <a:r>
              <a:rPr lang="fr-FR" dirty="0"/>
              <a:t>Une représentation du système alimentaire</a:t>
            </a:r>
            <a:endParaRPr lang="en-GB" dirty="0"/>
          </a:p>
        </p:txBody>
      </p:sp>
      <p:sp>
        <p:nvSpPr>
          <p:cNvPr id="2" name="Forme libre 1">
            <a:extLst>
              <a:ext uri="{FF2B5EF4-FFF2-40B4-BE49-F238E27FC236}">
                <a16:creationId xmlns:a16="http://schemas.microsoft.com/office/drawing/2014/main" id="{2B9D7046-77BE-CAE0-8BE7-D0258E68B467}"/>
              </a:ext>
            </a:extLst>
          </p:cNvPr>
          <p:cNvSpPr/>
          <p:nvPr/>
        </p:nvSpPr>
        <p:spPr>
          <a:xfrm>
            <a:off x="986188" y="2054778"/>
            <a:ext cx="6644442" cy="532527"/>
          </a:xfrm>
          <a:custGeom>
            <a:avLst/>
            <a:gdLst>
              <a:gd name="connsiteX0" fmla="*/ 81933 w 6650182"/>
              <a:gd name="connsiteY0" fmla="*/ 177509 h 532527"/>
              <a:gd name="connsiteX1" fmla="*/ 655460 w 6650182"/>
              <a:gd name="connsiteY1" fmla="*/ 0 h 532527"/>
              <a:gd name="connsiteX2" fmla="*/ 1078777 w 6650182"/>
              <a:gd name="connsiteY2" fmla="*/ 0 h 532527"/>
              <a:gd name="connsiteX3" fmla="*/ 6622871 w 6650182"/>
              <a:gd name="connsiteY3" fmla="*/ 0 h 532527"/>
              <a:gd name="connsiteX4" fmla="*/ 6650182 w 6650182"/>
              <a:gd name="connsiteY4" fmla="*/ 532527 h 532527"/>
              <a:gd name="connsiteX5" fmla="*/ 3523095 w 6650182"/>
              <a:gd name="connsiteY5" fmla="*/ 382327 h 532527"/>
              <a:gd name="connsiteX6" fmla="*/ 518906 w 6650182"/>
              <a:gd name="connsiteY6" fmla="*/ 532527 h 532527"/>
              <a:gd name="connsiteX7" fmla="*/ 0 w 6650182"/>
              <a:gd name="connsiteY7" fmla="*/ 518873 h 532527"/>
              <a:gd name="connsiteX8" fmla="*/ 81933 w 6650182"/>
              <a:gd name="connsiteY8" fmla="*/ 177509 h 5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532527">
                <a:moveTo>
                  <a:pt x="81933" y="177509"/>
                </a:moveTo>
                <a:lnTo>
                  <a:pt x="655460" y="0"/>
                </a:lnTo>
                <a:lnTo>
                  <a:pt x="1078777" y="0"/>
                </a:lnTo>
                <a:lnTo>
                  <a:pt x="6622871" y="0"/>
                </a:lnTo>
                <a:lnTo>
                  <a:pt x="6650182" y="532527"/>
                </a:lnTo>
                <a:lnTo>
                  <a:pt x="3523095" y="382327"/>
                </a:lnTo>
                <a:lnTo>
                  <a:pt x="518906" y="532527"/>
                </a:lnTo>
                <a:lnTo>
                  <a:pt x="0" y="518873"/>
                </a:lnTo>
                <a:lnTo>
                  <a:pt x="81933" y="17750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rme libre 3">
            <a:extLst>
              <a:ext uri="{FF2B5EF4-FFF2-40B4-BE49-F238E27FC236}">
                <a16:creationId xmlns:a16="http://schemas.microsoft.com/office/drawing/2014/main" id="{35E18225-807B-0F03-583A-54F71A6910C7}"/>
              </a:ext>
            </a:extLst>
          </p:cNvPr>
          <p:cNvSpPr/>
          <p:nvPr/>
        </p:nvSpPr>
        <p:spPr>
          <a:xfrm>
            <a:off x="1245642" y="6041908"/>
            <a:ext cx="6303352" cy="177509"/>
          </a:xfrm>
          <a:custGeom>
            <a:avLst/>
            <a:gdLst>
              <a:gd name="connsiteX0" fmla="*/ 0 w 6308797"/>
              <a:gd name="connsiteY0" fmla="*/ 13654 h 177509"/>
              <a:gd name="connsiteX1" fmla="*/ 0 w 6308797"/>
              <a:gd name="connsiteY1" fmla="*/ 177509 h 177509"/>
              <a:gd name="connsiteX2" fmla="*/ 6308797 w 6308797"/>
              <a:gd name="connsiteY2" fmla="*/ 163854 h 177509"/>
              <a:gd name="connsiteX3" fmla="*/ 6308797 w 6308797"/>
              <a:gd name="connsiteY3" fmla="*/ 0 h 177509"/>
              <a:gd name="connsiteX4" fmla="*/ 0 w 6308797"/>
              <a:gd name="connsiteY4" fmla="*/ 13654 h 17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97" h="177509">
                <a:moveTo>
                  <a:pt x="0" y="13654"/>
                </a:moveTo>
                <a:lnTo>
                  <a:pt x="0" y="177509"/>
                </a:lnTo>
                <a:lnTo>
                  <a:pt x="6308797" y="163854"/>
                </a:lnTo>
                <a:lnTo>
                  <a:pt x="6308797" y="0"/>
                </a:lnTo>
                <a:lnTo>
                  <a:pt x="0" y="13654"/>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971BA81D-2AB9-70E6-A5FE-E3D8F3CF63C0}"/>
              </a:ext>
            </a:extLst>
          </p:cNvPr>
          <p:cNvPicPr>
            <a:picLocks noChangeAspect="1"/>
          </p:cNvPicPr>
          <p:nvPr/>
        </p:nvPicPr>
        <p:blipFill rotWithShape="1">
          <a:blip r:embed="rId2">
            <a:extLst>
              <a:ext uri="{28A0092B-C50C-407E-A947-70E740481C1C}">
                <a14:useLocalDpi xmlns:a14="http://schemas.microsoft.com/office/drawing/2010/main"/>
              </a:ext>
            </a:extLst>
          </a:blip>
          <a:srcRect l="1615"/>
          <a:stretch/>
        </p:blipFill>
        <p:spPr>
          <a:xfrm>
            <a:off x="986188" y="2039538"/>
            <a:ext cx="6334206" cy="4537674"/>
          </a:xfrm>
          <a:prstGeom prst="rect">
            <a:avLst/>
          </a:prstGeom>
          <a:solidFill>
            <a:schemeClr val="bg1"/>
          </a:solidFill>
          <a:ln>
            <a:noFill/>
          </a:ln>
        </p:spPr>
      </p:pic>
      <p:sp>
        <p:nvSpPr>
          <p:cNvPr id="12" name="Forme libre 11">
            <a:extLst>
              <a:ext uri="{FF2B5EF4-FFF2-40B4-BE49-F238E27FC236}">
                <a16:creationId xmlns:a16="http://schemas.microsoft.com/office/drawing/2014/main" id="{28C48C39-0718-7176-1E2F-4F4FACE15DAE}"/>
              </a:ext>
            </a:extLst>
          </p:cNvPr>
          <p:cNvSpPr/>
          <p:nvPr/>
        </p:nvSpPr>
        <p:spPr>
          <a:xfrm>
            <a:off x="2513445" y="4532431"/>
            <a:ext cx="2381044" cy="546757"/>
          </a:xfrm>
          <a:custGeom>
            <a:avLst/>
            <a:gdLst>
              <a:gd name="connsiteX0" fmla="*/ 146 w 2383101"/>
              <a:gd name="connsiteY0" fmla="*/ 378654 h 454384"/>
              <a:gd name="connsiteX1" fmla="*/ 5972 w 2383101"/>
              <a:gd name="connsiteY1" fmla="*/ 308748 h 454384"/>
              <a:gd name="connsiteX2" fmla="*/ 23449 w 2383101"/>
              <a:gd name="connsiteY2" fmla="*/ 233018 h 454384"/>
              <a:gd name="connsiteX3" fmla="*/ 29274 w 2383101"/>
              <a:gd name="connsiteY3" fmla="*/ 209716 h 454384"/>
              <a:gd name="connsiteX4" fmla="*/ 35100 w 2383101"/>
              <a:gd name="connsiteY4" fmla="*/ 163112 h 454384"/>
              <a:gd name="connsiteX5" fmla="*/ 46751 w 2383101"/>
              <a:gd name="connsiteY5" fmla="*/ 145636 h 454384"/>
              <a:gd name="connsiteX6" fmla="*/ 52577 w 2383101"/>
              <a:gd name="connsiteY6" fmla="*/ 128160 h 454384"/>
              <a:gd name="connsiteX7" fmla="*/ 87530 w 2383101"/>
              <a:gd name="connsiteY7" fmla="*/ 104858 h 454384"/>
              <a:gd name="connsiteX8" fmla="*/ 134135 w 2383101"/>
              <a:gd name="connsiteY8" fmla="*/ 69905 h 454384"/>
              <a:gd name="connsiteX9" fmla="*/ 169089 w 2383101"/>
              <a:gd name="connsiteY9" fmla="*/ 58254 h 454384"/>
              <a:gd name="connsiteX10" fmla="*/ 209868 w 2383101"/>
              <a:gd name="connsiteY10" fmla="*/ 52429 h 454384"/>
              <a:gd name="connsiteX11" fmla="*/ 256473 w 2383101"/>
              <a:gd name="connsiteY11" fmla="*/ 46604 h 454384"/>
              <a:gd name="connsiteX12" fmla="*/ 291426 w 2383101"/>
              <a:gd name="connsiteY12" fmla="*/ 40778 h 454384"/>
              <a:gd name="connsiteX13" fmla="*/ 308903 w 2383101"/>
              <a:gd name="connsiteY13" fmla="*/ 34953 h 454384"/>
              <a:gd name="connsiteX14" fmla="*/ 332205 w 2383101"/>
              <a:gd name="connsiteY14" fmla="*/ 29127 h 454384"/>
              <a:gd name="connsiteX15" fmla="*/ 367159 w 2383101"/>
              <a:gd name="connsiteY15" fmla="*/ 23302 h 454384"/>
              <a:gd name="connsiteX16" fmla="*/ 396287 w 2383101"/>
              <a:gd name="connsiteY16" fmla="*/ 17476 h 454384"/>
              <a:gd name="connsiteX17" fmla="*/ 448717 w 2383101"/>
              <a:gd name="connsiteY17" fmla="*/ 5826 h 454384"/>
              <a:gd name="connsiteX18" fmla="*/ 518624 w 2383101"/>
              <a:gd name="connsiteY18" fmla="*/ 11651 h 454384"/>
              <a:gd name="connsiteX19" fmla="*/ 536101 w 2383101"/>
              <a:gd name="connsiteY19" fmla="*/ 17476 h 454384"/>
              <a:gd name="connsiteX20" fmla="*/ 565229 w 2383101"/>
              <a:gd name="connsiteY20" fmla="*/ 23302 h 454384"/>
              <a:gd name="connsiteX21" fmla="*/ 582706 w 2383101"/>
              <a:gd name="connsiteY21" fmla="*/ 29127 h 454384"/>
              <a:gd name="connsiteX22" fmla="*/ 623485 w 2383101"/>
              <a:gd name="connsiteY22" fmla="*/ 34953 h 454384"/>
              <a:gd name="connsiteX23" fmla="*/ 640962 w 2383101"/>
              <a:gd name="connsiteY23" fmla="*/ 40778 h 454384"/>
              <a:gd name="connsiteX24" fmla="*/ 1672092 w 2383101"/>
              <a:gd name="connsiteY24" fmla="*/ 40778 h 454384"/>
              <a:gd name="connsiteX25" fmla="*/ 1718697 w 2383101"/>
              <a:gd name="connsiteY25" fmla="*/ 34953 h 454384"/>
              <a:gd name="connsiteX26" fmla="*/ 1747825 w 2383101"/>
              <a:gd name="connsiteY26" fmla="*/ 29127 h 454384"/>
              <a:gd name="connsiteX27" fmla="*/ 1811907 w 2383101"/>
              <a:gd name="connsiteY27" fmla="*/ 23302 h 454384"/>
              <a:gd name="connsiteX28" fmla="*/ 1858511 w 2383101"/>
              <a:gd name="connsiteY28" fmla="*/ 11651 h 454384"/>
              <a:gd name="connsiteX29" fmla="*/ 2085709 w 2383101"/>
              <a:gd name="connsiteY29" fmla="*/ 5826 h 454384"/>
              <a:gd name="connsiteX30" fmla="*/ 2149791 w 2383101"/>
              <a:gd name="connsiteY30" fmla="*/ 0 h 454384"/>
              <a:gd name="connsiteX31" fmla="*/ 2289605 w 2383101"/>
              <a:gd name="connsiteY31" fmla="*/ 5826 h 454384"/>
              <a:gd name="connsiteX32" fmla="*/ 2330384 w 2383101"/>
              <a:gd name="connsiteY32" fmla="*/ 11651 h 454384"/>
              <a:gd name="connsiteX33" fmla="*/ 2347861 w 2383101"/>
              <a:gd name="connsiteY33" fmla="*/ 23302 h 454384"/>
              <a:gd name="connsiteX34" fmla="*/ 2371164 w 2383101"/>
              <a:gd name="connsiteY34" fmla="*/ 52429 h 454384"/>
              <a:gd name="connsiteX35" fmla="*/ 2382815 w 2383101"/>
              <a:gd name="connsiteY35" fmla="*/ 69905 h 454384"/>
              <a:gd name="connsiteX36" fmla="*/ 2376989 w 2383101"/>
              <a:gd name="connsiteY36" fmla="*/ 168938 h 454384"/>
              <a:gd name="connsiteX37" fmla="*/ 2318733 w 2383101"/>
              <a:gd name="connsiteY37" fmla="*/ 203890 h 454384"/>
              <a:gd name="connsiteX38" fmla="*/ 2301257 w 2383101"/>
              <a:gd name="connsiteY38" fmla="*/ 209716 h 454384"/>
              <a:gd name="connsiteX39" fmla="*/ 2097361 w 2383101"/>
              <a:gd name="connsiteY39" fmla="*/ 203890 h 454384"/>
              <a:gd name="connsiteX40" fmla="*/ 2039105 w 2383101"/>
              <a:gd name="connsiteY40" fmla="*/ 192240 h 454384"/>
              <a:gd name="connsiteX41" fmla="*/ 2009977 w 2383101"/>
              <a:gd name="connsiteY41" fmla="*/ 186414 h 454384"/>
              <a:gd name="connsiteX42" fmla="*/ 1992500 w 2383101"/>
              <a:gd name="connsiteY42" fmla="*/ 180589 h 454384"/>
              <a:gd name="connsiteX43" fmla="*/ 1910942 w 2383101"/>
              <a:gd name="connsiteY43" fmla="*/ 168938 h 454384"/>
              <a:gd name="connsiteX44" fmla="*/ 1409940 w 2383101"/>
              <a:gd name="connsiteY44" fmla="*/ 174763 h 454384"/>
              <a:gd name="connsiteX45" fmla="*/ 1392464 w 2383101"/>
              <a:gd name="connsiteY45" fmla="*/ 180589 h 454384"/>
              <a:gd name="connsiteX46" fmla="*/ 1345859 w 2383101"/>
              <a:gd name="connsiteY46" fmla="*/ 186414 h 454384"/>
              <a:gd name="connsiteX47" fmla="*/ 1130312 w 2383101"/>
              <a:gd name="connsiteY47" fmla="*/ 186414 h 454384"/>
              <a:gd name="connsiteX48" fmla="*/ 1089533 w 2383101"/>
              <a:gd name="connsiteY48" fmla="*/ 174763 h 454384"/>
              <a:gd name="connsiteX49" fmla="*/ 1025451 w 2383101"/>
              <a:gd name="connsiteY49" fmla="*/ 163112 h 454384"/>
              <a:gd name="connsiteX50" fmla="*/ 879811 w 2383101"/>
              <a:gd name="connsiteY50" fmla="*/ 168938 h 454384"/>
              <a:gd name="connsiteX51" fmla="*/ 862334 w 2383101"/>
              <a:gd name="connsiteY51" fmla="*/ 174763 h 454384"/>
              <a:gd name="connsiteX52" fmla="*/ 844858 w 2383101"/>
              <a:gd name="connsiteY52" fmla="*/ 192240 h 454384"/>
              <a:gd name="connsiteX53" fmla="*/ 827381 w 2383101"/>
              <a:gd name="connsiteY53" fmla="*/ 203890 h 454384"/>
              <a:gd name="connsiteX54" fmla="*/ 798253 w 2383101"/>
              <a:gd name="connsiteY54" fmla="*/ 244669 h 454384"/>
              <a:gd name="connsiteX55" fmla="*/ 786602 w 2383101"/>
              <a:gd name="connsiteY55" fmla="*/ 279621 h 454384"/>
              <a:gd name="connsiteX56" fmla="*/ 780776 w 2383101"/>
              <a:gd name="connsiteY56" fmla="*/ 297098 h 454384"/>
              <a:gd name="connsiteX57" fmla="*/ 774951 w 2383101"/>
              <a:gd name="connsiteY57" fmla="*/ 314574 h 454384"/>
              <a:gd name="connsiteX58" fmla="*/ 763299 w 2383101"/>
              <a:gd name="connsiteY58" fmla="*/ 332050 h 454384"/>
              <a:gd name="connsiteX59" fmla="*/ 757474 w 2383101"/>
              <a:gd name="connsiteY59" fmla="*/ 355352 h 454384"/>
              <a:gd name="connsiteX60" fmla="*/ 705043 w 2383101"/>
              <a:gd name="connsiteY60" fmla="*/ 401955 h 454384"/>
              <a:gd name="connsiteX61" fmla="*/ 687567 w 2383101"/>
              <a:gd name="connsiteY61" fmla="*/ 419432 h 454384"/>
              <a:gd name="connsiteX62" fmla="*/ 652613 w 2383101"/>
              <a:gd name="connsiteY62" fmla="*/ 431083 h 454384"/>
              <a:gd name="connsiteX63" fmla="*/ 582706 w 2383101"/>
              <a:gd name="connsiteY63" fmla="*/ 425257 h 454384"/>
              <a:gd name="connsiteX64" fmla="*/ 576880 w 2383101"/>
              <a:gd name="connsiteY64" fmla="*/ 396130 h 454384"/>
              <a:gd name="connsiteX65" fmla="*/ 571055 w 2383101"/>
              <a:gd name="connsiteY65" fmla="*/ 221367 h 454384"/>
              <a:gd name="connsiteX66" fmla="*/ 553578 w 2383101"/>
              <a:gd name="connsiteY66" fmla="*/ 209716 h 454384"/>
              <a:gd name="connsiteX67" fmla="*/ 495322 w 2383101"/>
              <a:gd name="connsiteY67" fmla="*/ 192240 h 454384"/>
              <a:gd name="connsiteX68" fmla="*/ 477845 w 2383101"/>
              <a:gd name="connsiteY68" fmla="*/ 186414 h 454384"/>
              <a:gd name="connsiteX69" fmla="*/ 384636 w 2383101"/>
              <a:gd name="connsiteY69" fmla="*/ 192240 h 454384"/>
              <a:gd name="connsiteX70" fmla="*/ 349682 w 2383101"/>
              <a:gd name="connsiteY70" fmla="*/ 209716 h 454384"/>
              <a:gd name="connsiteX71" fmla="*/ 332205 w 2383101"/>
              <a:gd name="connsiteY71" fmla="*/ 215541 h 454384"/>
              <a:gd name="connsiteX72" fmla="*/ 285601 w 2383101"/>
              <a:gd name="connsiteY72" fmla="*/ 250494 h 454384"/>
              <a:gd name="connsiteX73" fmla="*/ 273949 w 2383101"/>
              <a:gd name="connsiteY73" fmla="*/ 262145 h 454384"/>
              <a:gd name="connsiteX74" fmla="*/ 262298 w 2383101"/>
              <a:gd name="connsiteY74" fmla="*/ 279621 h 454384"/>
              <a:gd name="connsiteX75" fmla="*/ 244821 w 2383101"/>
              <a:gd name="connsiteY75" fmla="*/ 291272 h 454384"/>
              <a:gd name="connsiteX76" fmla="*/ 215693 w 2383101"/>
              <a:gd name="connsiteY76" fmla="*/ 320399 h 454384"/>
              <a:gd name="connsiteX77" fmla="*/ 198217 w 2383101"/>
              <a:gd name="connsiteY77" fmla="*/ 361177 h 454384"/>
              <a:gd name="connsiteX78" fmla="*/ 186565 w 2383101"/>
              <a:gd name="connsiteY78" fmla="*/ 372828 h 454384"/>
              <a:gd name="connsiteX79" fmla="*/ 169089 w 2383101"/>
              <a:gd name="connsiteY79" fmla="*/ 407781 h 454384"/>
              <a:gd name="connsiteX80" fmla="*/ 157437 w 2383101"/>
              <a:gd name="connsiteY80" fmla="*/ 419432 h 454384"/>
              <a:gd name="connsiteX81" fmla="*/ 99182 w 2383101"/>
              <a:gd name="connsiteY81" fmla="*/ 442734 h 454384"/>
              <a:gd name="connsiteX82" fmla="*/ 87530 w 2383101"/>
              <a:gd name="connsiteY82" fmla="*/ 454384 h 454384"/>
              <a:gd name="connsiteX83" fmla="*/ 23449 w 2383101"/>
              <a:gd name="connsiteY83" fmla="*/ 442734 h 454384"/>
              <a:gd name="connsiteX84" fmla="*/ 17623 w 2383101"/>
              <a:gd name="connsiteY84" fmla="*/ 425257 h 454384"/>
              <a:gd name="connsiteX85" fmla="*/ 11798 w 2383101"/>
              <a:gd name="connsiteY85" fmla="*/ 367003 h 454384"/>
              <a:gd name="connsiteX86" fmla="*/ 146 w 2383101"/>
              <a:gd name="connsiteY86" fmla="*/ 378654 h 4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83101" h="454384">
                <a:moveTo>
                  <a:pt x="146" y="378654"/>
                </a:moveTo>
                <a:cubicBezTo>
                  <a:pt x="-825" y="368945"/>
                  <a:pt x="3240" y="331971"/>
                  <a:pt x="5972" y="308748"/>
                </a:cubicBezTo>
                <a:cubicBezTo>
                  <a:pt x="7964" y="291817"/>
                  <a:pt x="20676" y="244111"/>
                  <a:pt x="23449" y="233018"/>
                </a:cubicBezTo>
                <a:cubicBezTo>
                  <a:pt x="25391" y="225251"/>
                  <a:pt x="28281" y="217661"/>
                  <a:pt x="29274" y="209716"/>
                </a:cubicBezTo>
                <a:cubicBezTo>
                  <a:pt x="31216" y="194181"/>
                  <a:pt x="30981" y="178216"/>
                  <a:pt x="35100" y="163112"/>
                </a:cubicBezTo>
                <a:cubicBezTo>
                  <a:pt x="36942" y="156357"/>
                  <a:pt x="43620" y="151898"/>
                  <a:pt x="46751" y="145636"/>
                </a:cubicBezTo>
                <a:cubicBezTo>
                  <a:pt x="49497" y="140144"/>
                  <a:pt x="49171" y="133269"/>
                  <a:pt x="52577" y="128160"/>
                </a:cubicBezTo>
                <a:cubicBezTo>
                  <a:pt x="65046" y="109458"/>
                  <a:pt x="69207" y="110965"/>
                  <a:pt x="87530" y="104858"/>
                </a:cubicBezTo>
                <a:cubicBezTo>
                  <a:pt x="101331" y="91058"/>
                  <a:pt x="114376" y="76491"/>
                  <a:pt x="134135" y="69905"/>
                </a:cubicBezTo>
                <a:cubicBezTo>
                  <a:pt x="145786" y="66021"/>
                  <a:pt x="156931" y="59991"/>
                  <a:pt x="169089" y="58254"/>
                </a:cubicBezTo>
                <a:lnTo>
                  <a:pt x="209868" y="52429"/>
                </a:lnTo>
                <a:lnTo>
                  <a:pt x="256473" y="46604"/>
                </a:lnTo>
                <a:cubicBezTo>
                  <a:pt x="268166" y="44934"/>
                  <a:pt x="279896" y="43340"/>
                  <a:pt x="291426" y="40778"/>
                </a:cubicBezTo>
                <a:cubicBezTo>
                  <a:pt x="297420" y="39446"/>
                  <a:pt x="302999" y="36640"/>
                  <a:pt x="308903" y="34953"/>
                </a:cubicBezTo>
                <a:cubicBezTo>
                  <a:pt x="316601" y="32753"/>
                  <a:pt x="324354" y="30697"/>
                  <a:pt x="332205" y="29127"/>
                </a:cubicBezTo>
                <a:cubicBezTo>
                  <a:pt x="343788" y="26811"/>
                  <a:pt x="355538" y="25415"/>
                  <a:pt x="367159" y="23302"/>
                </a:cubicBezTo>
                <a:cubicBezTo>
                  <a:pt x="376901" y="21531"/>
                  <a:pt x="386545" y="19247"/>
                  <a:pt x="396287" y="17476"/>
                </a:cubicBezTo>
                <a:cubicBezTo>
                  <a:pt x="441403" y="9273"/>
                  <a:pt x="417900" y="16097"/>
                  <a:pt x="448717" y="5826"/>
                </a:cubicBezTo>
                <a:cubicBezTo>
                  <a:pt x="472019" y="7768"/>
                  <a:pt x="495446" y="8561"/>
                  <a:pt x="518624" y="11651"/>
                </a:cubicBezTo>
                <a:cubicBezTo>
                  <a:pt x="524711" y="12462"/>
                  <a:pt x="530144" y="15987"/>
                  <a:pt x="536101" y="17476"/>
                </a:cubicBezTo>
                <a:cubicBezTo>
                  <a:pt x="545707" y="19877"/>
                  <a:pt x="555623" y="20901"/>
                  <a:pt x="565229" y="23302"/>
                </a:cubicBezTo>
                <a:cubicBezTo>
                  <a:pt x="571186" y="24791"/>
                  <a:pt x="576685" y="27923"/>
                  <a:pt x="582706" y="29127"/>
                </a:cubicBezTo>
                <a:cubicBezTo>
                  <a:pt x="596170" y="31820"/>
                  <a:pt x="609892" y="33011"/>
                  <a:pt x="623485" y="34953"/>
                </a:cubicBezTo>
                <a:cubicBezTo>
                  <a:pt x="629311" y="36895"/>
                  <a:pt x="634822" y="40679"/>
                  <a:pt x="640962" y="40778"/>
                </a:cubicBezTo>
                <a:cubicBezTo>
                  <a:pt x="1266359" y="50865"/>
                  <a:pt x="1198061" y="49243"/>
                  <a:pt x="1672092" y="40778"/>
                </a:cubicBezTo>
                <a:cubicBezTo>
                  <a:pt x="1687627" y="38836"/>
                  <a:pt x="1703223" y="37334"/>
                  <a:pt x="1718697" y="34953"/>
                </a:cubicBezTo>
                <a:cubicBezTo>
                  <a:pt x="1728484" y="33447"/>
                  <a:pt x="1738000" y="30355"/>
                  <a:pt x="1747825" y="29127"/>
                </a:cubicBezTo>
                <a:cubicBezTo>
                  <a:pt x="1769108" y="26467"/>
                  <a:pt x="1790546" y="25244"/>
                  <a:pt x="1811907" y="23302"/>
                </a:cubicBezTo>
                <a:cubicBezTo>
                  <a:pt x="1827442" y="19418"/>
                  <a:pt x="1842531" y="12671"/>
                  <a:pt x="1858511" y="11651"/>
                </a:cubicBezTo>
                <a:cubicBezTo>
                  <a:pt x="1934115" y="6825"/>
                  <a:pt x="2010012" y="8854"/>
                  <a:pt x="2085709" y="5826"/>
                </a:cubicBezTo>
                <a:cubicBezTo>
                  <a:pt x="2107141" y="4969"/>
                  <a:pt x="2128430" y="1942"/>
                  <a:pt x="2149791" y="0"/>
                </a:cubicBezTo>
                <a:cubicBezTo>
                  <a:pt x="2196396" y="1942"/>
                  <a:pt x="2243057" y="2823"/>
                  <a:pt x="2289605" y="5826"/>
                </a:cubicBezTo>
                <a:cubicBezTo>
                  <a:pt x="2303307" y="6710"/>
                  <a:pt x="2317232" y="7706"/>
                  <a:pt x="2330384" y="11651"/>
                </a:cubicBezTo>
                <a:cubicBezTo>
                  <a:pt x="2337090" y="13663"/>
                  <a:pt x="2342035" y="19418"/>
                  <a:pt x="2347861" y="23302"/>
                </a:cubicBezTo>
                <a:cubicBezTo>
                  <a:pt x="2383720" y="77089"/>
                  <a:pt x="2337960" y="10926"/>
                  <a:pt x="2371164" y="52429"/>
                </a:cubicBezTo>
                <a:cubicBezTo>
                  <a:pt x="2375538" y="57896"/>
                  <a:pt x="2378931" y="64080"/>
                  <a:pt x="2382815" y="69905"/>
                </a:cubicBezTo>
                <a:cubicBezTo>
                  <a:pt x="2380873" y="102916"/>
                  <a:pt x="2387446" y="137567"/>
                  <a:pt x="2376989" y="168938"/>
                </a:cubicBezTo>
                <a:cubicBezTo>
                  <a:pt x="2374687" y="175844"/>
                  <a:pt x="2329830" y="199134"/>
                  <a:pt x="2318733" y="203890"/>
                </a:cubicBezTo>
                <a:cubicBezTo>
                  <a:pt x="2313089" y="206309"/>
                  <a:pt x="2307082" y="207774"/>
                  <a:pt x="2301257" y="209716"/>
                </a:cubicBezTo>
                <a:cubicBezTo>
                  <a:pt x="2233292" y="207774"/>
                  <a:pt x="2165203" y="208413"/>
                  <a:pt x="2097361" y="203890"/>
                </a:cubicBezTo>
                <a:cubicBezTo>
                  <a:pt x="2077602" y="202573"/>
                  <a:pt x="2058524" y="196124"/>
                  <a:pt x="2039105" y="192240"/>
                </a:cubicBezTo>
                <a:cubicBezTo>
                  <a:pt x="2029396" y="190298"/>
                  <a:pt x="2019371" y="189545"/>
                  <a:pt x="2009977" y="186414"/>
                </a:cubicBezTo>
                <a:cubicBezTo>
                  <a:pt x="2004151" y="184472"/>
                  <a:pt x="1998557" y="181599"/>
                  <a:pt x="1992500" y="180589"/>
                </a:cubicBezTo>
                <a:cubicBezTo>
                  <a:pt x="1826408" y="152907"/>
                  <a:pt x="2015774" y="189902"/>
                  <a:pt x="1910942" y="168938"/>
                </a:cubicBezTo>
                <a:lnTo>
                  <a:pt x="1409940" y="174763"/>
                </a:lnTo>
                <a:cubicBezTo>
                  <a:pt x="1403801" y="174901"/>
                  <a:pt x="1398505" y="179491"/>
                  <a:pt x="1392464" y="180589"/>
                </a:cubicBezTo>
                <a:cubicBezTo>
                  <a:pt x="1377061" y="183390"/>
                  <a:pt x="1361394" y="184472"/>
                  <a:pt x="1345859" y="186414"/>
                </a:cubicBezTo>
                <a:cubicBezTo>
                  <a:pt x="1262313" y="207302"/>
                  <a:pt x="1314921" y="196393"/>
                  <a:pt x="1130312" y="186414"/>
                </a:cubicBezTo>
                <a:cubicBezTo>
                  <a:pt x="1116398" y="185662"/>
                  <a:pt x="1102836" y="178089"/>
                  <a:pt x="1089533" y="174763"/>
                </a:cubicBezTo>
                <a:cubicBezTo>
                  <a:pt x="1073262" y="170695"/>
                  <a:pt x="1041017" y="165706"/>
                  <a:pt x="1025451" y="163112"/>
                </a:cubicBezTo>
                <a:cubicBezTo>
                  <a:pt x="976904" y="165054"/>
                  <a:pt x="928273" y="165476"/>
                  <a:pt x="879811" y="168938"/>
                </a:cubicBezTo>
                <a:cubicBezTo>
                  <a:pt x="873686" y="169376"/>
                  <a:pt x="867443" y="171357"/>
                  <a:pt x="862334" y="174763"/>
                </a:cubicBezTo>
                <a:cubicBezTo>
                  <a:pt x="855479" y="179333"/>
                  <a:pt x="851187" y="186966"/>
                  <a:pt x="844858" y="192240"/>
                </a:cubicBezTo>
                <a:cubicBezTo>
                  <a:pt x="839479" y="196722"/>
                  <a:pt x="833207" y="200007"/>
                  <a:pt x="827381" y="203890"/>
                </a:cubicBezTo>
                <a:cubicBezTo>
                  <a:pt x="825031" y="207023"/>
                  <a:pt x="801352" y="237696"/>
                  <a:pt x="798253" y="244669"/>
                </a:cubicBezTo>
                <a:cubicBezTo>
                  <a:pt x="793265" y="255891"/>
                  <a:pt x="790486" y="267970"/>
                  <a:pt x="786602" y="279621"/>
                </a:cubicBezTo>
                <a:lnTo>
                  <a:pt x="780776" y="297098"/>
                </a:lnTo>
                <a:cubicBezTo>
                  <a:pt x="778834" y="302923"/>
                  <a:pt x="778357" y="309465"/>
                  <a:pt x="774951" y="314574"/>
                </a:cubicBezTo>
                <a:lnTo>
                  <a:pt x="763299" y="332050"/>
                </a:lnTo>
                <a:cubicBezTo>
                  <a:pt x="761357" y="339817"/>
                  <a:pt x="762065" y="348793"/>
                  <a:pt x="757474" y="355352"/>
                </a:cubicBezTo>
                <a:cubicBezTo>
                  <a:pt x="725742" y="400682"/>
                  <a:pt x="732757" y="378860"/>
                  <a:pt x="705043" y="401955"/>
                </a:cubicBezTo>
                <a:cubicBezTo>
                  <a:pt x="698714" y="407229"/>
                  <a:pt x="694769" y="415431"/>
                  <a:pt x="687567" y="419432"/>
                </a:cubicBezTo>
                <a:cubicBezTo>
                  <a:pt x="676831" y="425396"/>
                  <a:pt x="652613" y="431083"/>
                  <a:pt x="652613" y="431083"/>
                </a:cubicBezTo>
                <a:lnTo>
                  <a:pt x="582706" y="425257"/>
                </a:lnTo>
                <a:cubicBezTo>
                  <a:pt x="573716" y="421108"/>
                  <a:pt x="577445" y="406015"/>
                  <a:pt x="576880" y="396130"/>
                </a:cubicBezTo>
                <a:cubicBezTo>
                  <a:pt x="573555" y="337938"/>
                  <a:pt x="578285" y="279204"/>
                  <a:pt x="571055" y="221367"/>
                </a:cubicBezTo>
                <a:cubicBezTo>
                  <a:pt x="570187" y="214420"/>
                  <a:pt x="559976" y="212560"/>
                  <a:pt x="553578" y="209716"/>
                </a:cubicBezTo>
                <a:cubicBezTo>
                  <a:pt x="528652" y="198638"/>
                  <a:pt x="519050" y="199019"/>
                  <a:pt x="495322" y="192240"/>
                </a:cubicBezTo>
                <a:cubicBezTo>
                  <a:pt x="489417" y="190553"/>
                  <a:pt x="483671" y="188356"/>
                  <a:pt x="477845" y="186414"/>
                </a:cubicBezTo>
                <a:cubicBezTo>
                  <a:pt x="446775" y="188356"/>
                  <a:pt x="415595" y="188981"/>
                  <a:pt x="384636" y="192240"/>
                </a:cubicBezTo>
                <a:cubicBezTo>
                  <a:pt x="366086" y="194193"/>
                  <a:pt x="365919" y="201598"/>
                  <a:pt x="349682" y="209716"/>
                </a:cubicBezTo>
                <a:cubicBezTo>
                  <a:pt x="344190" y="212462"/>
                  <a:pt x="338031" y="213599"/>
                  <a:pt x="332205" y="215541"/>
                </a:cubicBezTo>
                <a:cubicBezTo>
                  <a:pt x="298735" y="249011"/>
                  <a:pt x="316104" y="240327"/>
                  <a:pt x="285601" y="250494"/>
                </a:cubicBezTo>
                <a:cubicBezTo>
                  <a:pt x="281717" y="254378"/>
                  <a:pt x="277380" y="257856"/>
                  <a:pt x="273949" y="262145"/>
                </a:cubicBezTo>
                <a:cubicBezTo>
                  <a:pt x="269575" y="267612"/>
                  <a:pt x="267249" y="274670"/>
                  <a:pt x="262298" y="279621"/>
                </a:cubicBezTo>
                <a:cubicBezTo>
                  <a:pt x="257347" y="284572"/>
                  <a:pt x="250090" y="286662"/>
                  <a:pt x="244821" y="291272"/>
                </a:cubicBezTo>
                <a:cubicBezTo>
                  <a:pt x="234487" y="300314"/>
                  <a:pt x="215693" y="320399"/>
                  <a:pt x="215693" y="320399"/>
                </a:cubicBezTo>
                <a:cubicBezTo>
                  <a:pt x="210515" y="335935"/>
                  <a:pt x="207816" y="346779"/>
                  <a:pt x="198217" y="361177"/>
                </a:cubicBezTo>
                <a:cubicBezTo>
                  <a:pt x="195170" y="365747"/>
                  <a:pt x="190449" y="368944"/>
                  <a:pt x="186565" y="372828"/>
                </a:cubicBezTo>
                <a:cubicBezTo>
                  <a:pt x="180413" y="391287"/>
                  <a:pt x="181996" y="391649"/>
                  <a:pt x="169089" y="407781"/>
                </a:cubicBezTo>
                <a:cubicBezTo>
                  <a:pt x="165658" y="412070"/>
                  <a:pt x="162350" y="416976"/>
                  <a:pt x="157437" y="419432"/>
                </a:cubicBezTo>
                <a:cubicBezTo>
                  <a:pt x="119533" y="438384"/>
                  <a:pt x="129730" y="422370"/>
                  <a:pt x="99182" y="442734"/>
                </a:cubicBezTo>
                <a:cubicBezTo>
                  <a:pt x="94612" y="445780"/>
                  <a:pt x="91414" y="450501"/>
                  <a:pt x="87530" y="454384"/>
                </a:cubicBezTo>
                <a:cubicBezTo>
                  <a:pt x="66170" y="450501"/>
                  <a:pt x="43490" y="451084"/>
                  <a:pt x="23449" y="442734"/>
                </a:cubicBezTo>
                <a:cubicBezTo>
                  <a:pt x="17781" y="440372"/>
                  <a:pt x="18557" y="431326"/>
                  <a:pt x="17623" y="425257"/>
                </a:cubicBezTo>
                <a:cubicBezTo>
                  <a:pt x="14656" y="405969"/>
                  <a:pt x="16531" y="385935"/>
                  <a:pt x="11798" y="367003"/>
                </a:cubicBezTo>
                <a:cubicBezTo>
                  <a:pt x="10466" y="361674"/>
                  <a:pt x="1117" y="388363"/>
                  <a:pt x="146" y="37865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a:extLst>
              <a:ext uri="{FF2B5EF4-FFF2-40B4-BE49-F238E27FC236}">
                <a16:creationId xmlns:a16="http://schemas.microsoft.com/office/drawing/2014/main" id="{94BC91AC-68C7-DECC-0D89-81568C36C259}"/>
              </a:ext>
            </a:extLst>
          </p:cNvPr>
          <p:cNvSpPr/>
          <p:nvPr/>
        </p:nvSpPr>
        <p:spPr>
          <a:xfrm>
            <a:off x="1236434" y="5889808"/>
            <a:ext cx="413260" cy="675751"/>
          </a:xfrm>
          <a:custGeom>
            <a:avLst/>
            <a:gdLst>
              <a:gd name="connsiteX0" fmla="*/ 180593 w 413617"/>
              <a:gd name="connsiteY0" fmla="*/ 52429 h 675751"/>
              <a:gd name="connsiteX1" fmla="*/ 174768 w 413617"/>
              <a:gd name="connsiteY1" fmla="*/ 320399 h 675751"/>
              <a:gd name="connsiteX2" fmla="*/ 168942 w 413617"/>
              <a:gd name="connsiteY2" fmla="*/ 343701 h 675751"/>
              <a:gd name="connsiteX3" fmla="*/ 133989 w 413617"/>
              <a:gd name="connsiteY3" fmla="*/ 390305 h 675751"/>
              <a:gd name="connsiteX4" fmla="*/ 128163 w 413617"/>
              <a:gd name="connsiteY4" fmla="*/ 407781 h 675751"/>
              <a:gd name="connsiteX5" fmla="*/ 110686 w 413617"/>
              <a:gd name="connsiteY5" fmla="*/ 419432 h 675751"/>
              <a:gd name="connsiteX6" fmla="*/ 52430 w 413617"/>
              <a:gd name="connsiteY6" fmla="*/ 436908 h 675751"/>
              <a:gd name="connsiteX7" fmla="*/ 17477 w 413617"/>
              <a:gd name="connsiteY7" fmla="*/ 442734 h 675751"/>
              <a:gd name="connsiteX8" fmla="*/ 0 w 413617"/>
              <a:gd name="connsiteY8" fmla="*/ 512639 h 675751"/>
              <a:gd name="connsiteX9" fmla="*/ 5826 w 413617"/>
              <a:gd name="connsiteY9" fmla="*/ 623322 h 675751"/>
              <a:gd name="connsiteX10" fmla="*/ 17477 w 413617"/>
              <a:gd name="connsiteY10" fmla="*/ 640799 h 675751"/>
              <a:gd name="connsiteX11" fmla="*/ 34954 w 413617"/>
              <a:gd name="connsiteY11" fmla="*/ 646624 h 675751"/>
              <a:gd name="connsiteX12" fmla="*/ 52430 w 413617"/>
              <a:gd name="connsiteY12" fmla="*/ 658275 h 675751"/>
              <a:gd name="connsiteX13" fmla="*/ 81558 w 413617"/>
              <a:gd name="connsiteY13" fmla="*/ 664100 h 675751"/>
              <a:gd name="connsiteX14" fmla="*/ 163117 w 413617"/>
              <a:gd name="connsiteY14" fmla="*/ 675751 h 675751"/>
              <a:gd name="connsiteX15" fmla="*/ 372838 w 413617"/>
              <a:gd name="connsiteY15" fmla="*/ 664100 h 675751"/>
              <a:gd name="connsiteX16" fmla="*/ 401966 w 413617"/>
              <a:gd name="connsiteY16" fmla="*/ 640799 h 675751"/>
              <a:gd name="connsiteX17" fmla="*/ 413617 w 413617"/>
              <a:gd name="connsiteY17" fmla="*/ 605846 h 675751"/>
              <a:gd name="connsiteX18" fmla="*/ 407792 w 413617"/>
              <a:gd name="connsiteY18" fmla="*/ 442734 h 675751"/>
              <a:gd name="connsiteX19" fmla="*/ 401966 w 413617"/>
              <a:gd name="connsiteY19" fmla="*/ 425257 h 675751"/>
              <a:gd name="connsiteX20" fmla="*/ 367012 w 413617"/>
              <a:gd name="connsiteY20" fmla="*/ 401956 h 675751"/>
              <a:gd name="connsiteX21" fmla="*/ 337885 w 413617"/>
              <a:gd name="connsiteY21" fmla="*/ 378654 h 675751"/>
              <a:gd name="connsiteX22" fmla="*/ 320408 w 413617"/>
              <a:gd name="connsiteY22" fmla="*/ 367003 h 675751"/>
              <a:gd name="connsiteX23" fmla="*/ 302931 w 413617"/>
              <a:gd name="connsiteY23" fmla="*/ 361178 h 675751"/>
              <a:gd name="connsiteX24" fmla="*/ 291280 w 413617"/>
              <a:gd name="connsiteY24" fmla="*/ 343701 h 675751"/>
              <a:gd name="connsiteX25" fmla="*/ 285454 w 413617"/>
              <a:gd name="connsiteY25" fmla="*/ 308749 h 675751"/>
              <a:gd name="connsiteX26" fmla="*/ 256326 w 413617"/>
              <a:gd name="connsiteY26" fmla="*/ 0 h 675751"/>
              <a:gd name="connsiteX27" fmla="*/ 186419 w 413617"/>
              <a:gd name="connsiteY27" fmla="*/ 5826 h 675751"/>
              <a:gd name="connsiteX28" fmla="*/ 174768 w 413617"/>
              <a:gd name="connsiteY28" fmla="*/ 23302 h 675751"/>
              <a:gd name="connsiteX29" fmla="*/ 180593 w 413617"/>
              <a:gd name="connsiteY29" fmla="*/ 52429 h 6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617" h="675751">
                <a:moveTo>
                  <a:pt x="180593" y="52429"/>
                </a:moveTo>
                <a:cubicBezTo>
                  <a:pt x="180593" y="101945"/>
                  <a:pt x="178339" y="231126"/>
                  <a:pt x="174768" y="320399"/>
                </a:cubicBezTo>
                <a:cubicBezTo>
                  <a:pt x="174448" y="328399"/>
                  <a:pt x="171243" y="336032"/>
                  <a:pt x="168942" y="343701"/>
                </a:cubicBezTo>
                <a:cubicBezTo>
                  <a:pt x="156238" y="386046"/>
                  <a:pt x="167078" y="373760"/>
                  <a:pt x="133989" y="390305"/>
                </a:cubicBezTo>
                <a:cubicBezTo>
                  <a:pt x="132047" y="396130"/>
                  <a:pt x="131999" y="402986"/>
                  <a:pt x="128163" y="407781"/>
                </a:cubicBezTo>
                <a:cubicBezTo>
                  <a:pt x="123789" y="413248"/>
                  <a:pt x="117084" y="416588"/>
                  <a:pt x="110686" y="419432"/>
                </a:cubicBezTo>
                <a:cubicBezTo>
                  <a:pt x="98520" y="424839"/>
                  <a:pt x="67840" y="433826"/>
                  <a:pt x="52430" y="436908"/>
                </a:cubicBezTo>
                <a:cubicBezTo>
                  <a:pt x="40848" y="439224"/>
                  <a:pt x="29128" y="440792"/>
                  <a:pt x="17477" y="442734"/>
                </a:cubicBezTo>
                <a:cubicBezTo>
                  <a:pt x="6290" y="470702"/>
                  <a:pt x="0" y="479771"/>
                  <a:pt x="0" y="512639"/>
                </a:cubicBezTo>
                <a:cubicBezTo>
                  <a:pt x="0" y="549584"/>
                  <a:pt x="834" y="586715"/>
                  <a:pt x="5826" y="623322"/>
                </a:cubicBezTo>
                <a:cubicBezTo>
                  <a:pt x="6772" y="630259"/>
                  <a:pt x="12010" y="636425"/>
                  <a:pt x="17477" y="640799"/>
                </a:cubicBezTo>
                <a:cubicBezTo>
                  <a:pt x="22272" y="644635"/>
                  <a:pt x="29128" y="644682"/>
                  <a:pt x="34954" y="646624"/>
                </a:cubicBezTo>
                <a:cubicBezTo>
                  <a:pt x="40779" y="650508"/>
                  <a:pt x="45875" y="655817"/>
                  <a:pt x="52430" y="658275"/>
                </a:cubicBezTo>
                <a:cubicBezTo>
                  <a:pt x="61701" y="661752"/>
                  <a:pt x="71778" y="662556"/>
                  <a:pt x="81558" y="664100"/>
                </a:cubicBezTo>
                <a:cubicBezTo>
                  <a:pt x="108684" y="668383"/>
                  <a:pt x="135931" y="671867"/>
                  <a:pt x="163117" y="675751"/>
                </a:cubicBezTo>
                <a:cubicBezTo>
                  <a:pt x="233024" y="671867"/>
                  <a:pt x="303029" y="669470"/>
                  <a:pt x="372838" y="664100"/>
                </a:cubicBezTo>
                <a:cubicBezTo>
                  <a:pt x="389553" y="662814"/>
                  <a:pt x="395350" y="655685"/>
                  <a:pt x="401966" y="640799"/>
                </a:cubicBezTo>
                <a:cubicBezTo>
                  <a:pt x="406954" y="629576"/>
                  <a:pt x="413617" y="605846"/>
                  <a:pt x="413617" y="605846"/>
                </a:cubicBezTo>
                <a:cubicBezTo>
                  <a:pt x="411675" y="551475"/>
                  <a:pt x="411295" y="497026"/>
                  <a:pt x="407792" y="442734"/>
                </a:cubicBezTo>
                <a:cubicBezTo>
                  <a:pt x="407397" y="436606"/>
                  <a:pt x="406308" y="429599"/>
                  <a:pt x="401966" y="425257"/>
                </a:cubicBezTo>
                <a:cubicBezTo>
                  <a:pt x="345458" y="368749"/>
                  <a:pt x="402699" y="446562"/>
                  <a:pt x="367012" y="401956"/>
                </a:cubicBezTo>
                <a:cubicBezTo>
                  <a:pt x="347846" y="378000"/>
                  <a:pt x="365607" y="387894"/>
                  <a:pt x="337885" y="378654"/>
                </a:cubicBezTo>
                <a:cubicBezTo>
                  <a:pt x="332059" y="374770"/>
                  <a:pt x="326670" y="370134"/>
                  <a:pt x="320408" y="367003"/>
                </a:cubicBezTo>
                <a:cubicBezTo>
                  <a:pt x="314916" y="364257"/>
                  <a:pt x="307726" y="365014"/>
                  <a:pt x="302931" y="361178"/>
                </a:cubicBezTo>
                <a:cubicBezTo>
                  <a:pt x="297464" y="356804"/>
                  <a:pt x="295164" y="349527"/>
                  <a:pt x="291280" y="343701"/>
                </a:cubicBezTo>
                <a:cubicBezTo>
                  <a:pt x="289338" y="332050"/>
                  <a:pt x="286075" y="320544"/>
                  <a:pt x="285454" y="308749"/>
                </a:cubicBezTo>
                <a:cubicBezTo>
                  <a:pt x="269300" y="1836"/>
                  <a:pt x="356566" y="66825"/>
                  <a:pt x="256326" y="0"/>
                </a:cubicBezTo>
                <a:cubicBezTo>
                  <a:pt x="233024" y="1942"/>
                  <a:pt x="208902" y="-598"/>
                  <a:pt x="186419" y="5826"/>
                </a:cubicBezTo>
                <a:cubicBezTo>
                  <a:pt x="179687" y="7749"/>
                  <a:pt x="177226" y="16747"/>
                  <a:pt x="174768" y="23302"/>
                </a:cubicBezTo>
                <a:cubicBezTo>
                  <a:pt x="168180" y="40868"/>
                  <a:pt x="180593" y="2913"/>
                  <a:pt x="180593" y="5242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orme libre 17">
            <a:extLst>
              <a:ext uri="{FF2B5EF4-FFF2-40B4-BE49-F238E27FC236}">
                <a16:creationId xmlns:a16="http://schemas.microsoft.com/office/drawing/2014/main" id="{9F95ECE0-045D-31DC-C246-F2B5910CE3AF}"/>
              </a:ext>
            </a:extLst>
          </p:cNvPr>
          <p:cNvSpPr/>
          <p:nvPr/>
        </p:nvSpPr>
        <p:spPr>
          <a:xfrm>
            <a:off x="5883489" y="5889809"/>
            <a:ext cx="576235" cy="687402"/>
          </a:xfrm>
          <a:custGeom>
            <a:avLst/>
            <a:gdLst>
              <a:gd name="connsiteX0" fmla="*/ 198070 w 576733"/>
              <a:gd name="connsiteY0" fmla="*/ 23302 h 594195"/>
              <a:gd name="connsiteX1" fmla="*/ 198070 w 576733"/>
              <a:gd name="connsiteY1" fmla="*/ 326225 h 594195"/>
              <a:gd name="connsiteX2" fmla="*/ 0 w 576733"/>
              <a:gd name="connsiteY2" fmla="*/ 396130 h 594195"/>
              <a:gd name="connsiteX3" fmla="*/ 69907 w 576733"/>
              <a:gd name="connsiteY3" fmla="*/ 594195 h 594195"/>
              <a:gd name="connsiteX4" fmla="*/ 576733 w 576733"/>
              <a:gd name="connsiteY4" fmla="*/ 541766 h 594195"/>
              <a:gd name="connsiteX5" fmla="*/ 483524 w 576733"/>
              <a:gd name="connsiteY5" fmla="*/ 367003 h 594195"/>
              <a:gd name="connsiteX6" fmla="*/ 355361 w 576733"/>
              <a:gd name="connsiteY6" fmla="*/ 361178 h 594195"/>
              <a:gd name="connsiteX7" fmla="*/ 302930 w 576733"/>
              <a:gd name="connsiteY7" fmla="*/ 0 h 594195"/>
              <a:gd name="connsiteX8" fmla="*/ 198070 w 576733"/>
              <a:gd name="connsiteY8" fmla="*/ 23302 h 5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33" h="594195">
                <a:moveTo>
                  <a:pt x="198070" y="23302"/>
                </a:moveTo>
                <a:lnTo>
                  <a:pt x="198070" y="326225"/>
                </a:lnTo>
                <a:lnTo>
                  <a:pt x="0" y="396130"/>
                </a:lnTo>
                <a:lnTo>
                  <a:pt x="69907" y="594195"/>
                </a:lnTo>
                <a:lnTo>
                  <a:pt x="576733" y="541766"/>
                </a:lnTo>
                <a:lnTo>
                  <a:pt x="483524" y="367003"/>
                </a:lnTo>
                <a:lnTo>
                  <a:pt x="355361" y="361178"/>
                </a:lnTo>
                <a:lnTo>
                  <a:pt x="302930" y="0"/>
                </a:lnTo>
                <a:lnTo>
                  <a:pt x="198070" y="2330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878877"/>
      </p:ext>
    </p:extLst>
  </p:cSld>
  <p:clrMapOvr>
    <a:masterClrMapping/>
  </p:clrMapOvr>
</p:sld>
</file>

<file path=ppt/theme/theme1.xml><?xml version="1.0" encoding="utf-8"?>
<a:theme xmlns:a="http://schemas.openxmlformats.org/drawingml/2006/main" name="Thème-IDDRI">
  <a:themeElements>
    <a:clrScheme name="IDDRI 1">
      <a:dk1>
        <a:srgbClr val="000000"/>
      </a:dk1>
      <a:lt1>
        <a:srgbClr val="FFFFFF"/>
      </a:lt1>
      <a:dk2>
        <a:srgbClr val="44546A"/>
      </a:dk2>
      <a:lt2>
        <a:srgbClr val="E7E6E6"/>
      </a:lt2>
      <a:accent1>
        <a:srgbClr val="E51E30"/>
      </a:accent1>
      <a:accent2>
        <a:srgbClr val="112E3A"/>
      </a:accent2>
      <a:accent3>
        <a:srgbClr val="534C4C"/>
      </a:accent3>
      <a:accent4>
        <a:srgbClr val="4B504D"/>
      </a:accent4>
      <a:accent5>
        <a:srgbClr val="DDDEDD"/>
      </a:accent5>
      <a:accent6>
        <a:srgbClr val="7B7F79"/>
      </a:accent6>
      <a:hlink>
        <a:srgbClr val="E51E30"/>
      </a:hlink>
      <a:folHlink>
        <a:srgbClr val="4950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IDDRI" id="{8B918280-529F-1F42-9DF8-4B10A2803AA3}" vid="{81DD65FE-8985-134C-B267-7908D70357E2}"/>
    </a:ext>
  </a:extLst>
</a:theme>
</file>

<file path=ppt/theme/theme2.xml><?xml version="1.0" encoding="utf-8"?>
<a:theme xmlns:a="http://schemas.openxmlformats.org/drawingml/2006/main" name="Contenus">
  <a:themeElements>
    <a:clrScheme name="IDDRI 1">
      <a:dk1>
        <a:srgbClr val="000000"/>
      </a:dk1>
      <a:lt1>
        <a:srgbClr val="FFFFFF"/>
      </a:lt1>
      <a:dk2>
        <a:srgbClr val="44546A"/>
      </a:dk2>
      <a:lt2>
        <a:srgbClr val="E7E6E6"/>
      </a:lt2>
      <a:accent1>
        <a:srgbClr val="E51E30"/>
      </a:accent1>
      <a:accent2>
        <a:srgbClr val="112E3A"/>
      </a:accent2>
      <a:accent3>
        <a:srgbClr val="534C4C"/>
      </a:accent3>
      <a:accent4>
        <a:srgbClr val="4B504D"/>
      </a:accent4>
      <a:accent5>
        <a:srgbClr val="DDDEDD"/>
      </a:accent5>
      <a:accent6>
        <a:srgbClr val="7B7F79"/>
      </a:accent6>
      <a:hlink>
        <a:srgbClr val="E51E30"/>
      </a:hlink>
      <a:folHlink>
        <a:srgbClr val="4950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9388" indent="-179388" algn="l">
          <a:buClr>
            <a:schemeClr val="accent1"/>
          </a:buClr>
          <a:buFont typeface="Arial" panose="020B0604020202020204" pitchFamily="34" charset="0"/>
          <a:buChar char="•"/>
          <a:tabLst/>
          <a:defRPr dirty="0"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finale">
  <a:themeElements>
    <a:clrScheme name="IDDRI - slide finale">
      <a:dk1>
        <a:srgbClr val="000000"/>
      </a:dk1>
      <a:lt1>
        <a:srgbClr val="FFFFFF"/>
      </a:lt1>
      <a:dk2>
        <a:srgbClr val="44546A"/>
      </a:dk2>
      <a:lt2>
        <a:srgbClr val="E7E6E6"/>
      </a:lt2>
      <a:accent1>
        <a:srgbClr val="E51E30"/>
      </a:accent1>
      <a:accent2>
        <a:srgbClr val="112E3A"/>
      </a:accent2>
      <a:accent3>
        <a:srgbClr val="534C4C"/>
      </a:accent3>
      <a:accent4>
        <a:srgbClr val="4B504D"/>
      </a:accent4>
      <a:accent5>
        <a:srgbClr val="DDDEDD"/>
      </a:accent5>
      <a:accent6>
        <a:srgbClr val="7B7F7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59A24024D56C4888CC7AFE94817339" ma:contentTypeVersion="18" ma:contentTypeDescription="Create a new document." ma:contentTypeScope="" ma:versionID="8669a239722b5827c593a67e245c0c74">
  <xsd:schema xmlns:xsd="http://www.w3.org/2001/XMLSchema" xmlns:xs="http://www.w3.org/2001/XMLSchema" xmlns:p="http://schemas.microsoft.com/office/2006/metadata/properties" xmlns:ns2="04d302be-530e-4cc1-bcf7-f9536c483cb6" xmlns:ns3="8f9df5b2-d763-4465-971e-57de8ee32f09" targetNamespace="http://schemas.microsoft.com/office/2006/metadata/properties" ma:root="true" ma:fieldsID="ead5cc1d909c4bf1046e0e2ee723d9d3" ns2:_="" ns3:_="">
    <xsd:import namespace="04d302be-530e-4cc1-bcf7-f9536c483cb6"/>
    <xsd:import namespace="8f9df5b2-d763-4465-971e-57de8ee32f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302be-530e-4cc1-bcf7-f9536c483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14f6f14-f9d1-493c-8c01-3e540dba4a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9df5b2-d763-4465-971e-57de8ee32f0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624297-8125-4d4b-b5f3-b0e06de7e8eb}" ma:internalName="TaxCatchAll" ma:showField="CatchAllData" ma:web="8f9df5b2-d763-4465-971e-57de8ee32f0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9df5b2-d763-4465-971e-57de8ee32f09" xsi:nil="true"/>
    <lcf76f155ced4ddcb4097134ff3c332f xmlns="04d302be-530e-4cc1-bcf7-f9536c483c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C17C39-65F2-4E74-AFE5-A1CA72327A09}"/>
</file>

<file path=customXml/itemProps2.xml><?xml version="1.0" encoding="utf-8"?>
<ds:datastoreItem xmlns:ds="http://schemas.openxmlformats.org/officeDocument/2006/customXml" ds:itemID="{25EE20F7-DB9C-4D89-86A2-E30A288BBC68}"/>
</file>

<file path=customXml/itemProps3.xml><?xml version="1.0" encoding="utf-8"?>
<ds:datastoreItem xmlns:ds="http://schemas.openxmlformats.org/officeDocument/2006/customXml" ds:itemID="{94CDA97E-B83D-4408-954E-1A74F22B8C24}"/>
</file>

<file path=docProps/app.xml><?xml version="1.0" encoding="utf-8"?>
<Properties xmlns="http://schemas.openxmlformats.org/officeDocument/2006/extended-properties" xmlns:vt="http://schemas.openxmlformats.org/officeDocument/2006/docPropsVTypes">
  <Template>Thème-IDDRI</Template>
  <TotalTime>14888</TotalTime>
  <Words>1912</Words>
  <Application>Microsoft Macintosh PowerPoint</Application>
  <PresentationFormat>Grand écran</PresentationFormat>
  <Paragraphs>121</Paragraphs>
  <Slides>28</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28</vt:i4>
      </vt:variant>
    </vt:vector>
  </HeadingPairs>
  <TitlesOfParts>
    <vt:vector size="37" baseType="lpstr">
      <vt:lpstr>Apple Symbols</vt:lpstr>
      <vt:lpstr>Arial</vt:lpstr>
      <vt:lpstr>Calibri</vt:lpstr>
      <vt:lpstr>Corbel</vt:lpstr>
      <vt:lpstr>Helvetica</vt:lpstr>
      <vt:lpstr>Wingdings</vt:lpstr>
      <vt:lpstr>Thème-IDDRI</vt:lpstr>
      <vt:lpstr>Contenus</vt:lpstr>
      <vt:lpstr>Slide finale</vt:lpstr>
      <vt:lpstr>Scénarios contrastés d’évolution des élevages en Europe L’approche du projet PATHWAYS</vt:lpstr>
      <vt:lpstr>Introduction and messages clés</vt:lpstr>
      <vt:lpstr>Des enjeux éminemment intriqués</vt:lpstr>
      <vt:lpstr>Une représentation du système alimentaire</vt:lpstr>
      <vt:lpstr>Une représentation du système alimentaire</vt:lpstr>
      <vt:lpstr>Une représentation du système alimentaire</vt:lpstr>
      <vt:lpstr>Une représentation du système alimentaire</vt:lpstr>
      <vt:lpstr>Une représentation du système alimentaire</vt:lpstr>
      <vt:lpstr>Une représentation du système alimentaire</vt:lpstr>
      <vt:lpstr>L’importance de l’élevage dans les flux de biomasse et d’azote</vt:lpstr>
      <vt:lpstr>L’importance de l’élevage dans les flux de biomasse et d’azote</vt:lpstr>
      <vt:lpstr>… dans les équilibres socio-économiques</vt:lpstr>
      <vt:lpstr>… et les pratiques alimentaires</vt:lpstr>
      <vt:lpstr>Dans un contexte économique qui se durcit pour les éleveurs français</vt:lpstr>
      <vt:lpstr>Les scénarios du projet PATHWAYS</vt:lpstr>
      <vt:lpstr>Des scénarios pour explorer et discuter</vt:lpstr>
      <vt:lpstr>Présentation PowerPoint</vt:lpstr>
      <vt:lpstr>Le statut des récits présentés</vt:lpstr>
      <vt:lpstr>The “founding principles” of the five storylines</vt:lpstr>
      <vt:lpstr>Feed no food</vt:lpstr>
      <vt:lpstr>Efficiency first</vt:lpstr>
      <vt:lpstr>Rural renaissance</vt:lpstr>
      <vt:lpstr>High animal welfare</vt:lpstr>
      <vt:lpstr>A stock-free Europe</vt:lpstr>
      <vt:lpstr>Les axes d’évaluation</vt:lpstr>
      <vt:lpstr>La logique d’évaluation : une approche multidimensionnelle, quanti et quali</vt:lpstr>
      <vt:lpstr>Prochaines étapes</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Carine ANTUNES</dc:creator>
  <cp:lastModifiedBy>Pierre marie AUBERT</cp:lastModifiedBy>
  <cp:revision>68</cp:revision>
  <dcterms:created xsi:type="dcterms:W3CDTF">2024-03-20T18:10:34Z</dcterms:created>
  <dcterms:modified xsi:type="dcterms:W3CDTF">2025-03-11T07:33:36Z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0x0101009459A24024D56C4888CC7AFE94817339</vt:lpwstr>
  </property>
</Properties>
</file>